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21"/>
    </p:embeddedFont>
    <p:embeddedFont>
      <p:font typeface="Open Sans Italics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Open Sans Bold" charset="1" panose="00000000000000000000"/>
      <p:regular r:id="rId26"/>
    </p:embeddedFont>
    <p:embeddedFont>
      <p:font typeface="Arimo" charset="1" panose="020B0604020202020204"/>
      <p:regular r:id="rId30"/>
    </p:embeddedFont>
    <p:embeddedFont>
      <p:font typeface="Montserrat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9.png" Type="http://schemas.openxmlformats.org/officeDocument/2006/relationships/image"/><Relationship Id="rId11" Target="../media/image150.png" Type="http://schemas.openxmlformats.org/officeDocument/2006/relationships/image"/><Relationship Id="rId12" Target="../media/image151.png" Type="http://schemas.openxmlformats.org/officeDocument/2006/relationships/image"/><Relationship Id="rId13" Target="../media/image152.png" Type="http://schemas.openxmlformats.org/officeDocument/2006/relationships/image"/><Relationship Id="rId14" Target="../media/image153.png" Type="http://schemas.openxmlformats.org/officeDocument/2006/relationships/image"/><Relationship Id="rId15" Target="../media/image154.png" Type="http://schemas.openxmlformats.org/officeDocument/2006/relationships/image"/><Relationship Id="rId16" Target="../media/image155.png" Type="http://schemas.openxmlformats.org/officeDocument/2006/relationships/image"/><Relationship Id="rId17" Target="../media/image156.png" Type="http://schemas.openxmlformats.org/officeDocument/2006/relationships/image"/><Relationship Id="rId18" Target="../media/image19.png" Type="http://schemas.openxmlformats.org/officeDocument/2006/relationships/image"/><Relationship Id="rId19" Target="../media/image77.pn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157.png" Type="http://schemas.openxmlformats.org/officeDocument/2006/relationships/image"/><Relationship Id="rId21" Target="../media/image158.png" Type="http://schemas.openxmlformats.org/officeDocument/2006/relationships/image"/><Relationship Id="rId22" Target="../media/image159.png" Type="http://schemas.openxmlformats.org/officeDocument/2006/relationships/image"/><Relationship Id="rId23" Target="../media/image160.png" Type="http://schemas.openxmlformats.org/officeDocument/2006/relationships/image"/><Relationship Id="rId24" Target="../media/image161.png" Type="http://schemas.openxmlformats.org/officeDocument/2006/relationships/image"/><Relationship Id="rId25" Target="../media/image26.png" Type="http://schemas.openxmlformats.org/officeDocument/2006/relationships/image"/><Relationship Id="rId26" Target="../media/image162.png" Type="http://schemas.openxmlformats.org/officeDocument/2006/relationships/image"/><Relationship Id="rId27" Target="../media/image163.sv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6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147.png" Type="http://schemas.openxmlformats.org/officeDocument/2006/relationships/image"/><Relationship Id="rId9" Target="../media/image1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13" Target="../media/image96.png" Type="http://schemas.openxmlformats.org/officeDocument/2006/relationships/image"/><Relationship Id="rId14" Target="../media/image172.png" Type="http://schemas.openxmlformats.org/officeDocument/2006/relationships/image"/><Relationship Id="rId15" Target="../media/image173.png" Type="http://schemas.openxmlformats.org/officeDocument/2006/relationships/image"/><Relationship Id="rId16" Target="../media/image174.png" Type="http://schemas.openxmlformats.org/officeDocument/2006/relationships/image"/><Relationship Id="rId17" Target="../media/image93.png" Type="http://schemas.openxmlformats.org/officeDocument/2006/relationships/image"/><Relationship Id="rId18" Target="../media/image175.png" Type="http://schemas.openxmlformats.org/officeDocument/2006/relationships/image"/><Relationship Id="rId19" Target="../media/image145.png" Type="http://schemas.openxmlformats.org/officeDocument/2006/relationships/image"/><Relationship Id="rId2" Target="../notesSlides/notesSlide11.xml" Type="http://schemas.openxmlformats.org/officeDocument/2006/relationships/notesSlide"/><Relationship Id="rId20" Target="../media/image176.png" Type="http://schemas.openxmlformats.org/officeDocument/2006/relationships/image"/><Relationship Id="rId21" Target="../media/image177.png" Type="http://schemas.openxmlformats.org/officeDocument/2006/relationships/image"/><Relationship Id="rId22" Target="../media/image178.png" Type="http://schemas.openxmlformats.org/officeDocument/2006/relationships/image"/><Relationship Id="rId23" Target="../media/image179.png" Type="http://schemas.openxmlformats.org/officeDocument/2006/relationships/image"/><Relationship Id="rId24" Target="../media/image180.png" Type="http://schemas.openxmlformats.org/officeDocument/2006/relationships/image"/><Relationship Id="rId25" Target="../media/image181.png" Type="http://schemas.openxmlformats.org/officeDocument/2006/relationships/image"/><Relationship Id="rId26" Target="../media/image182.png" Type="http://schemas.openxmlformats.org/officeDocument/2006/relationships/image"/><Relationship Id="rId27" Target="../media/image183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64.png" Type="http://schemas.openxmlformats.org/officeDocument/2006/relationships/image"/><Relationship Id="rId6" Target="../media/image165.png" Type="http://schemas.openxmlformats.org/officeDocument/2006/relationships/image"/><Relationship Id="rId7" Target="../media/image166.png" Type="http://schemas.openxmlformats.org/officeDocument/2006/relationships/image"/><Relationship Id="rId8" Target="../media/image167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8.png" Type="http://schemas.openxmlformats.org/officeDocument/2006/relationships/image"/><Relationship Id="rId11" Target="../media/image40.png" Type="http://schemas.openxmlformats.org/officeDocument/2006/relationships/image"/><Relationship Id="rId12" Target="../media/image189.png" Type="http://schemas.openxmlformats.org/officeDocument/2006/relationships/image"/><Relationship Id="rId13" Target="../media/image190.png" Type="http://schemas.openxmlformats.org/officeDocument/2006/relationships/image"/><Relationship Id="rId14" Target="../media/image191.png" Type="http://schemas.openxmlformats.org/officeDocument/2006/relationships/image"/><Relationship Id="rId15" Target="../media/image192.png" Type="http://schemas.openxmlformats.org/officeDocument/2006/relationships/image"/><Relationship Id="rId16" Target="../media/image193.png" Type="http://schemas.openxmlformats.org/officeDocument/2006/relationships/image"/><Relationship Id="rId17" Target="../media/image194.png" Type="http://schemas.openxmlformats.org/officeDocument/2006/relationships/image"/><Relationship Id="rId18" Target="../media/image195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84.png" Type="http://schemas.openxmlformats.org/officeDocument/2006/relationships/image"/><Relationship Id="rId6" Target="../media/image185.png" Type="http://schemas.openxmlformats.org/officeDocument/2006/relationships/image"/><Relationship Id="rId7" Target="../media/image186.png" Type="http://schemas.openxmlformats.org/officeDocument/2006/relationships/image"/><Relationship Id="rId8" Target="../media/image187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19" Target="../media/image41.pn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42.pn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25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jpe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16" Target="../media/image74.png" Type="http://schemas.openxmlformats.org/officeDocument/2006/relationships/image"/><Relationship Id="rId17" Target="../media/image75.png" Type="http://schemas.openxmlformats.org/officeDocument/2006/relationships/image"/><Relationship Id="rId18" Target="../media/image76.png" Type="http://schemas.openxmlformats.org/officeDocument/2006/relationships/image"/><Relationship Id="rId19" Target="../media/image19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77.png" Type="http://schemas.openxmlformats.org/officeDocument/2006/relationships/image"/><Relationship Id="rId21" Target="../media/image78.png" Type="http://schemas.openxmlformats.org/officeDocument/2006/relationships/image"/><Relationship Id="rId22" Target="../media/image79.png" Type="http://schemas.openxmlformats.org/officeDocument/2006/relationships/image"/><Relationship Id="rId23" Target="../media/image80.png" Type="http://schemas.openxmlformats.org/officeDocument/2006/relationships/image"/><Relationship Id="rId24" Target="../media/image81.png" Type="http://schemas.openxmlformats.org/officeDocument/2006/relationships/image"/><Relationship Id="rId25" Target="../media/image82.png" Type="http://schemas.openxmlformats.org/officeDocument/2006/relationships/image"/><Relationship Id="rId26" Target="../media/image83.png" Type="http://schemas.openxmlformats.org/officeDocument/2006/relationships/image"/><Relationship Id="rId27" Target="../media/image84.png" Type="http://schemas.openxmlformats.org/officeDocument/2006/relationships/image"/><Relationship Id="rId28" Target="../media/image85.png" Type="http://schemas.openxmlformats.org/officeDocument/2006/relationships/image"/><Relationship Id="rId29" Target="../media/image86.png" Type="http://schemas.openxmlformats.org/officeDocument/2006/relationships/image"/><Relationship Id="rId3" Target="../media/image1.png" Type="http://schemas.openxmlformats.org/officeDocument/2006/relationships/image"/><Relationship Id="rId30" Target="../media/image87.png" Type="http://schemas.openxmlformats.org/officeDocument/2006/relationships/image"/><Relationship Id="rId31" Target="../media/image88.png" Type="http://schemas.openxmlformats.org/officeDocument/2006/relationships/image"/><Relationship Id="rId32" Target="../media/image44.png" Type="http://schemas.openxmlformats.org/officeDocument/2006/relationships/image"/><Relationship Id="rId33" Target="../media/image26.png" Type="http://schemas.openxmlformats.org/officeDocument/2006/relationships/image"/><Relationship Id="rId4" Target="../media/image13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png" Type="http://schemas.openxmlformats.org/officeDocument/2006/relationships/image"/><Relationship Id="rId12" Target="../media/image96.png" Type="http://schemas.openxmlformats.org/officeDocument/2006/relationships/image"/><Relationship Id="rId13" Target="../media/image97.png" Type="http://schemas.openxmlformats.org/officeDocument/2006/relationships/image"/><Relationship Id="rId14" Target="../media/image52.png" Type="http://schemas.openxmlformats.org/officeDocument/2006/relationships/image"/><Relationship Id="rId15" Target="../media/image98.png" Type="http://schemas.openxmlformats.org/officeDocument/2006/relationships/image"/><Relationship Id="rId16" Target="../media/image99.png" Type="http://schemas.openxmlformats.org/officeDocument/2006/relationships/image"/><Relationship Id="rId17" Target="../media/image100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13.png" Type="http://schemas.openxmlformats.org/officeDocument/2006/relationships/image"/><Relationship Id="rId18" Target="../media/image114.png" Type="http://schemas.openxmlformats.org/officeDocument/2006/relationships/image"/><Relationship Id="rId19" Target="../media/image115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116.png" Type="http://schemas.openxmlformats.org/officeDocument/2006/relationships/image"/><Relationship Id="rId21" Target="../media/image117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12" Target="../media/image125.png" Type="http://schemas.openxmlformats.org/officeDocument/2006/relationships/image"/><Relationship Id="rId13" Target="../media/image126.png" Type="http://schemas.openxmlformats.org/officeDocument/2006/relationships/image"/><Relationship Id="rId14" Target="../media/image127.png" Type="http://schemas.openxmlformats.org/officeDocument/2006/relationships/image"/><Relationship Id="rId15" Target="../media/image128.png" Type="http://schemas.openxmlformats.org/officeDocument/2006/relationships/image"/><Relationship Id="rId16" Target="../media/image129.png" Type="http://schemas.openxmlformats.org/officeDocument/2006/relationships/image"/><Relationship Id="rId17" Target="../media/image130.png" Type="http://schemas.openxmlformats.org/officeDocument/2006/relationships/image"/><Relationship Id="rId18" Target="../media/image131.png" Type="http://schemas.openxmlformats.org/officeDocument/2006/relationships/image"/><Relationship Id="rId19" Target="../media/image132.pn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20.png" Type="http://schemas.openxmlformats.org/officeDocument/2006/relationships/image"/><Relationship Id="rId8" Target="../media/image121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40.png" Type="http://schemas.openxmlformats.org/officeDocument/2006/relationships/image"/><Relationship Id="rId13" Target="../media/image141.png" Type="http://schemas.openxmlformats.org/officeDocument/2006/relationships/image"/><Relationship Id="rId14" Target="../media/image142.png" Type="http://schemas.openxmlformats.org/officeDocument/2006/relationships/image"/><Relationship Id="rId15" Target="../media/image143.png" Type="http://schemas.openxmlformats.org/officeDocument/2006/relationships/image"/><Relationship Id="rId16" Target="../media/image144.jpeg" Type="http://schemas.openxmlformats.org/officeDocument/2006/relationships/image"/><Relationship Id="rId17" Target="../media/image116.png" Type="http://schemas.openxmlformats.org/officeDocument/2006/relationships/image"/><Relationship Id="rId18" Target="../media/image80.png" Type="http://schemas.openxmlformats.org/officeDocument/2006/relationships/image"/><Relationship Id="rId19" Target="../media/image145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33.png" Type="http://schemas.openxmlformats.org/officeDocument/2006/relationships/image"/><Relationship Id="rId5" Target="../media/image13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Relationship Id="rId8" Target="../media/image136.png" Type="http://schemas.openxmlformats.org/officeDocument/2006/relationships/image"/><Relationship Id="rId9" Target="../media/image1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" y="-9525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9588" y="4721654"/>
            <a:ext cx="16449675" cy="36718"/>
            <a:chOff x="0" y="0"/>
            <a:chExt cx="17068800" cy="381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17068800" cy="38100"/>
            </a:xfrm>
            <a:custGeom>
              <a:avLst/>
              <a:gdLst/>
              <a:ahLst/>
              <a:cxnLst/>
              <a:rect r="r" b="b" t="t" l="l"/>
              <a:pathLst>
                <a:path h="381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18678" y="1349953"/>
            <a:ext cx="12801600" cy="28575"/>
            <a:chOff x="0" y="0"/>
            <a:chExt cx="17068800" cy="381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7068800" cy="38100"/>
            </a:xfrm>
            <a:custGeom>
              <a:avLst/>
              <a:gdLst/>
              <a:ahLst/>
              <a:cxnLst/>
              <a:rect r="r" b="b" t="t" l="l"/>
              <a:pathLst>
                <a:path h="381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857500" y="2143125"/>
            <a:ext cx="114300" cy="114300"/>
            <a:chOff x="0" y="0"/>
            <a:chExt cx="152400" cy="1524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287500" y="2857500"/>
            <a:ext cx="114300" cy="114300"/>
            <a:chOff x="0" y="0"/>
            <a:chExt cx="152400" cy="152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296956" y="8197649"/>
            <a:ext cx="114300" cy="114300"/>
            <a:chOff x="0" y="0"/>
            <a:chExt cx="152400" cy="152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976452" y="6570879"/>
            <a:ext cx="5486400" cy="28575"/>
            <a:chOff x="0" y="0"/>
            <a:chExt cx="7315200" cy="381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315200" cy="38100"/>
            </a:xfrm>
            <a:custGeom>
              <a:avLst/>
              <a:gdLst/>
              <a:ahLst/>
              <a:cxnLst/>
              <a:rect r="r" b="b" t="t" l="l"/>
              <a:pathLst>
                <a:path h="381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351051" y="6585167"/>
            <a:ext cx="5486400" cy="28575"/>
            <a:chOff x="0" y="0"/>
            <a:chExt cx="7315200" cy="381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315200" cy="38100"/>
            </a:xfrm>
            <a:custGeom>
              <a:avLst/>
              <a:gdLst/>
              <a:ahLst/>
              <a:cxnLst/>
              <a:rect r="r" b="b" t="t" l="l"/>
              <a:pathLst>
                <a:path h="381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0" y="9772650"/>
            <a:ext cx="18288000" cy="514350"/>
            <a:chOff x="0" y="0"/>
            <a:chExt cx="24384000" cy="685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4384000" cy="685800"/>
            </a:xfrm>
            <a:custGeom>
              <a:avLst/>
              <a:gdLst/>
              <a:ahLst/>
              <a:cxnLst/>
              <a:rect r="r" b="b" t="t" l="l"/>
              <a:pathLst>
                <a:path h="6858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42900" y="9915525"/>
            <a:ext cx="200025" cy="228600"/>
            <a:chOff x="0" y="0"/>
            <a:chExt cx="266700" cy="304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66700" cy="304800"/>
            </a:xfrm>
            <a:custGeom>
              <a:avLst/>
              <a:gdLst/>
              <a:ahLst/>
              <a:cxnLst/>
              <a:rect r="r" b="b" t="t" l="l"/>
              <a:pathLst>
                <a:path h="3048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922419" y="9915525"/>
            <a:ext cx="228600" cy="228600"/>
            <a:chOff x="0" y="0"/>
            <a:chExt cx="304800" cy="304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844838" y="9915525"/>
            <a:ext cx="228600" cy="228600"/>
            <a:chOff x="0" y="0"/>
            <a:chExt cx="304800" cy="304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4260419" y="1540453"/>
            <a:ext cx="1716518" cy="1716518"/>
          </a:xfrm>
          <a:custGeom>
            <a:avLst/>
            <a:gdLst/>
            <a:ahLst/>
            <a:cxnLst/>
            <a:rect r="r" b="b" t="t" l="l"/>
            <a:pathLst>
              <a:path h="1716518" w="1716518">
                <a:moveTo>
                  <a:pt x="0" y="0"/>
                </a:moveTo>
                <a:lnTo>
                  <a:pt x="1716519" y="0"/>
                </a:lnTo>
                <a:lnTo>
                  <a:pt x="1716519" y="1716518"/>
                </a:lnTo>
                <a:lnTo>
                  <a:pt x="0" y="17165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7184" t="-27184" r="-578543" b="-2003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510477" y="4972685"/>
            <a:ext cx="3267045" cy="3224964"/>
          </a:xfrm>
          <a:custGeom>
            <a:avLst/>
            <a:gdLst/>
            <a:ahLst/>
            <a:cxnLst/>
            <a:rect r="r" b="b" t="t" l="l"/>
            <a:pathLst>
              <a:path h="3224964" w="3267045">
                <a:moveTo>
                  <a:pt x="0" y="0"/>
                </a:moveTo>
                <a:lnTo>
                  <a:pt x="3267045" y="0"/>
                </a:lnTo>
                <a:lnTo>
                  <a:pt x="3267045" y="3224964"/>
                </a:lnTo>
                <a:lnTo>
                  <a:pt x="0" y="3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4194" y="3874135"/>
            <a:ext cx="18138662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 spc="-1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AI-BasedCyber Security Threats Prediction Platform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17570" y="8362950"/>
            <a:ext cx="114528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 i="true">
                <a:solidFill>
                  <a:srgbClr val="D1D5DB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Transforming cybersecurity operations with AI-powered threat detection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7225" y="9848850"/>
            <a:ext cx="216027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22C55E"/>
                </a:solidFill>
                <a:latin typeface="Open Sans"/>
                <a:ea typeface="Open Sans"/>
                <a:cs typeface="Open Sans"/>
                <a:sym typeface="Open Sans"/>
              </a:rPr>
              <a:t>Secure Connection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5319" y="9848850"/>
            <a:ext cx="253746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AI-Powered Protection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87738" y="9848850"/>
            <a:ext cx="210883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A855F7"/>
                </a:solidFill>
                <a:latin typeface="Open Sans"/>
                <a:ea typeface="Open Sans"/>
                <a:cs typeface="Open Sans"/>
                <a:sym typeface="Open Sans"/>
              </a:rPr>
              <a:t>Real-time 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48714" y="2000250"/>
            <a:ext cx="7071174" cy="93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 spc="-13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CyberShield AI</a:t>
            </a:r>
          </a:p>
        </p:txBody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41584" y="9401175"/>
            <a:ext cx="16584930" cy="37020"/>
            <a:chOff x="0" y="0"/>
            <a:chExt cx="17068800" cy="38100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17068800" cy="38100"/>
            </a:xfrm>
            <a:custGeom>
              <a:avLst/>
              <a:gdLst/>
              <a:ahLst/>
              <a:cxnLst/>
              <a:rect r="r" b="b" t="t" l="l"/>
              <a:pathLst>
                <a:path h="38100" w="17068800">
                  <a:moveTo>
                    <a:pt x="0" y="0"/>
                  </a:moveTo>
                  <a:lnTo>
                    <a:pt x="17068800" y="0"/>
                  </a:lnTo>
                  <a:lnTo>
                    <a:pt x="170688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6073438" y="8083349"/>
            <a:ext cx="114300" cy="114300"/>
            <a:chOff x="0" y="0"/>
            <a:chExt cx="152400" cy="152400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5004378" y="5600700"/>
            <a:ext cx="114300" cy="114300"/>
            <a:chOff x="0" y="0"/>
            <a:chExt cx="152400" cy="152400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885950"/>
            <a:ext cx="5486400" cy="6172200"/>
            <a:chOff x="0" y="0"/>
            <a:chExt cx="7315200" cy="82296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315200" cy="8229600"/>
            </a:xfrm>
            <a:custGeom>
              <a:avLst/>
              <a:gdLst/>
              <a:ahLst/>
              <a:cxnLst/>
              <a:rect r="r" b="b" t="t" l="l"/>
              <a:pathLst>
                <a:path h="8229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1" r="0" b="-23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171700"/>
            <a:ext cx="685800" cy="800100"/>
            <a:chOff x="0" y="0"/>
            <a:chExt cx="914400" cy="1066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343150"/>
            <a:ext cx="342900" cy="457200"/>
            <a:chOff x="0" y="0"/>
            <a:chExt cx="4572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57250" y="3657600"/>
            <a:ext cx="4914900" cy="1543050"/>
            <a:chOff x="0" y="0"/>
            <a:chExt cx="6553200" cy="2057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553200" cy="2057400"/>
            </a:xfrm>
            <a:custGeom>
              <a:avLst/>
              <a:gdLst/>
              <a:ahLst/>
              <a:cxnLst/>
              <a:rect r="r" b="b" t="t" l="l"/>
              <a:pathLst>
                <a:path h="20574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25" r="0" b="-925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8700" y="3886200"/>
            <a:ext cx="257175" cy="228600"/>
            <a:chOff x="0" y="0"/>
            <a:chExt cx="342900" cy="304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57250" y="5429250"/>
            <a:ext cx="200025" cy="200025"/>
            <a:chOff x="0" y="0"/>
            <a:chExt cx="266700" cy="2667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57250" y="5772150"/>
            <a:ext cx="200025" cy="200025"/>
            <a:chOff x="0" y="0"/>
            <a:chExt cx="266700" cy="2667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400800" y="1885950"/>
            <a:ext cx="5486400" cy="6172200"/>
            <a:chOff x="0" y="0"/>
            <a:chExt cx="7315200" cy="82296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315200" cy="8229600"/>
            </a:xfrm>
            <a:custGeom>
              <a:avLst/>
              <a:gdLst/>
              <a:ahLst/>
              <a:cxnLst/>
              <a:rect r="r" b="b" t="t" l="l"/>
              <a:pathLst>
                <a:path h="8229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1" r="0" b="-231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686550" y="3886200"/>
            <a:ext cx="4914900" cy="3086100"/>
            <a:chOff x="0" y="0"/>
            <a:chExt cx="6553200" cy="4114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6553200" cy="4114800"/>
            </a:xfrm>
            <a:custGeom>
              <a:avLst/>
              <a:gdLst/>
              <a:ahLst/>
              <a:cxnLst/>
              <a:rect r="r" b="b" t="t" l="l"/>
              <a:pathLst>
                <a:path h="41148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62" r="0" b="-462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15138" y="4057650"/>
            <a:ext cx="214312" cy="285750"/>
            <a:chOff x="0" y="0"/>
            <a:chExt cx="228600" cy="304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286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6858000" y="4972050"/>
            <a:ext cx="4572000" cy="1714500"/>
            <a:chOff x="0" y="0"/>
            <a:chExt cx="6096000" cy="22860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60960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715250" y="5543550"/>
            <a:ext cx="85725" cy="85725"/>
            <a:chOff x="0" y="0"/>
            <a:chExt cx="114300" cy="1143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0" y="0"/>
                  </a:move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429750" y="6115050"/>
            <a:ext cx="85725" cy="85725"/>
            <a:chOff x="0" y="0"/>
            <a:chExt cx="114300" cy="1143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0" y="0"/>
                  </a:move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1144250" y="5829300"/>
            <a:ext cx="85725" cy="85725"/>
            <a:chOff x="0" y="0"/>
            <a:chExt cx="114300" cy="1143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14300" cy="114300"/>
            </a:xfrm>
            <a:custGeom>
              <a:avLst/>
              <a:gdLst/>
              <a:ahLst/>
              <a:cxnLst/>
              <a:rect r="r" b="b" t="t" l="l"/>
              <a:pathLst>
                <a:path h="114300" w="114300">
                  <a:moveTo>
                    <a:pt x="0" y="0"/>
                  </a:moveTo>
                  <a:lnTo>
                    <a:pt x="114300" y="0"/>
                  </a:lnTo>
                  <a:lnTo>
                    <a:pt x="114300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754541" y="5587369"/>
            <a:ext cx="1491944" cy="869624"/>
            <a:chOff x="0" y="0"/>
            <a:chExt cx="1989258" cy="1159498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989201" cy="1159510"/>
            </a:xfrm>
            <a:custGeom>
              <a:avLst/>
              <a:gdLst/>
              <a:ahLst/>
              <a:cxnLst/>
              <a:rect r="r" b="b" t="t" l="l"/>
              <a:pathLst>
                <a:path h="1159510" w="1989201">
                  <a:moveTo>
                    <a:pt x="0" y="0"/>
                  </a:moveTo>
                  <a:lnTo>
                    <a:pt x="1989201" y="0"/>
                  </a:lnTo>
                  <a:lnTo>
                    <a:pt x="1989201" y="1159510"/>
                  </a:lnTo>
                  <a:lnTo>
                    <a:pt x="0" y="115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516" t="0" r="-519" b="1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489219" y="5543550"/>
            <a:ext cx="1615989" cy="599820"/>
            <a:chOff x="0" y="0"/>
            <a:chExt cx="2154652" cy="79976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2154682" cy="799719"/>
            </a:xfrm>
            <a:custGeom>
              <a:avLst/>
              <a:gdLst/>
              <a:ahLst/>
              <a:cxnLst/>
              <a:rect r="r" b="b" t="t" l="l"/>
              <a:pathLst>
                <a:path h="799719" w="2154682">
                  <a:moveTo>
                    <a:pt x="0" y="0"/>
                  </a:moveTo>
                  <a:lnTo>
                    <a:pt x="2154682" y="0"/>
                  </a:lnTo>
                  <a:lnTo>
                    <a:pt x="2154682" y="799719"/>
                  </a:lnTo>
                  <a:lnTo>
                    <a:pt x="0" y="799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150" t="0" r="-1148" b="-5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6686550" y="7200900"/>
            <a:ext cx="200025" cy="200025"/>
            <a:chOff x="0" y="0"/>
            <a:chExt cx="266700" cy="2667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6686550" y="7543800"/>
            <a:ext cx="200025" cy="200025"/>
            <a:chOff x="0" y="0"/>
            <a:chExt cx="266700" cy="2667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230100" y="1885950"/>
            <a:ext cx="5486400" cy="6172200"/>
            <a:chOff x="0" y="0"/>
            <a:chExt cx="7315200" cy="82296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7315200" cy="8229600"/>
            </a:xfrm>
            <a:custGeom>
              <a:avLst/>
              <a:gdLst/>
              <a:ahLst/>
              <a:cxnLst/>
              <a:rect r="r" b="b" t="t" l="l"/>
              <a:pathLst>
                <a:path h="8229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2515850" y="2171700"/>
            <a:ext cx="685800" cy="800100"/>
            <a:chOff x="0" y="0"/>
            <a:chExt cx="914400" cy="10668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2687300" y="2343150"/>
            <a:ext cx="342900" cy="457200"/>
            <a:chOff x="0" y="0"/>
            <a:chExt cx="457200" cy="6096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2515850" y="4000500"/>
            <a:ext cx="4914900" cy="1828800"/>
            <a:chOff x="0" y="0"/>
            <a:chExt cx="6553200" cy="24384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65532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-781" r="0" b="-781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2687300" y="4229100"/>
            <a:ext cx="285750" cy="228600"/>
            <a:chOff x="0" y="0"/>
            <a:chExt cx="381000" cy="3048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12687300" y="5086350"/>
            <a:ext cx="4572000" cy="114300"/>
            <a:chOff x="0" y="0"/>
            <a:chExt cx="6096000" cy="152400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609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12687300" y="5086350"/>
            <a:ext cx="4572000" cy="114300"/>
            <a:chOff x="0" y="0"/>
            <a:chExt cx="6096000" cy="152400"/>
          </a:xfrm>
        </p:grpSpPr>
        <p:sp>
          <p:nvSpPr>
            <p:cNvPr name="Freeform 55" id="55" descr="preencoded.png"/>
            <p:cNvSpPr/>
            <p:nvPr/>
          </p:nvSpPr>
          <p:spPr>
            <a:xfrm flipH="false" flipV="false" rot="0">
              <a:off x="0" y="0"/>
              <a:ext cx="6096000" cy="152400"/>
            </a:xfrm>
            <a:custGeom>
              <a:avLst/>
              <a:gdLst/>
              <a:ahLst/>
              <a:cxnLst/>
              <a:rect r="r" b="b" t="t" l="l"/>
              <a:pathLst>
                <a:path h="1524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12515850" y="6057900"/>
            <a:ext cx="200025" cy="200025"/>
            <a:chOff x="0" y="0"/>
            <a:chExt cx="266700" cy="266700"/>
          </a:xfrm>
        </p:grpSpPr>
        <p:sp>
          <p:nvSpPr>
            <p:cNvPr name="Freeform 57" id="57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2515850" y="6400800"/>
            <a:ext cx="200025" cy="200025"/>
            <a:chOff x="0" y="0"/>
            <a:chExt cx="266700" cy="266700"/>
          </a:xfrm>
        </p:grpSpPr>
        <p:sp>
          <p:nvSpPr>
            <p:cNvPr name="Freeform 59" id="59" descr="preencoded.png"/>
            <p:cNvSpPr/>
            <p:nvPr/>
          </p:nvSpPr>
          <p:spPr>
            <a:xfrm flipH="false" flipV="false" rot="0">
              <a:off x="0" y="0"/>
              <a:ext cx="266700" cy="266700"/>
            </a:xfrm>
            <a:custGeom>
              <a:avLst/>
              <a:gdLst/>
              <a:ahLst/>
              <a:cxnLst/>
              <a:rect r="r" b="b" t="t" l="l"/>
              <a:pathLst>
                <a:path h="2667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0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2286000" y="8401050"/>
            <a:ext cx="13716000" cy="857250"/>
            <a:chOff x="0" y="0"/>
            <a:chExt cx="18288000" cy="1143000"/>
          </a:xfrm>
        </p:grpSpPr>
        <p:sp>
          <p:nvSpPr>
            <p:cNvPr name="Freeform 61" id="61" descr="preencoded.png"/>
            <p:cNvSpPr/>
            <p:nvPr/>
          </p:nvSpPr>
          <p:spPr>
            <a:xfrm flipH="false" flipV="false" rot="0">
              <a:off x="0" y="0"/>
              <a:ext cx="18288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2595562" y="8629650"/>
            <a:ext cx="257175" cy="342900"/>
            <a:chOff x="0" y="0"/>
            <a:chExt cx="285750" cy="381000"/>
          </a:xfrm>
        </p:grpSpPr>
        <p:sp>
          <p:nvSpPr>
            <p:cNvPr name="Freeform 63" id="63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571500" y="214312"/>
            <a:ext cx="392049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Project in Action: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686300" y="214312"/>
            <a:ext cx="766381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&amp; Training Features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Experience the platform's practical capabilities for threat analysis and model adaptation.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714500" y="2324100"/>
            <a:ext cx="38119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&amp; Website Scanning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57250" y="3095625"/>
            <a:ext cx="58978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Real-time threat intelligence for IP addresses.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00175" y="3781425"/>
            <a:ext cx="138874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IP Scanner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28700" y="4238625"/>
            <a:ext cx="17145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Investigating: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71750" y="4210050"/>
            <a:ext cx="230466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3C5FD"/>
                </a:solidFill>
                <a:latin typeface="Arimo"/>
                <a:ea typeface="Arimo"/>
                <a:cs typeface="Arimo"/>
                <a:sym typeface="Arimo"/>
              </a:rPr>
              <a:t>192.168.125.58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28700" y="4638675"/>
            <a:ext cx="130302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Risk Level: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228850" y="4638675"/>
            <a:ext cx="150876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EAB30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MODERATE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71575" y="5334000"/>
            <a:ext cx="435483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Scans against VirusTotal &amp; AbuseIPDB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71575" y="5676900"/>
            <a:ext cx="270891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Instant risk assessment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400925" y="2295525"/>
            <a:ext cx="27432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Offline Analysis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774180" y="3088005"/>
            <a:ext cx="4914900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historical data for comprehensive analysis.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7143750" y="4010025"/>
            <a:ext cx="200596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threat_data.csv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858000" y="4467225"/>
            <a:ext cx="58293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Size: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515600" y="4467225"/>
            <a:ext cx="10972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3C5FD"/>
                </a:solidFill>
                <a:latin typeface="Open Sans"/>
                <a:ea typeface="Open Sans"/>
                <a:cs typeface="Open Sans"/>
                <a:sym typeface="Open Sans"/>
              </a:rPr>
              <a:t>342.6 KB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7000875" y="7105650"/>
            <a:ext cx="324040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.csv files for analysis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7000875" y="7448550"/>
            <a:ext cx="306895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Interactive geo-threat map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373100" y="2324100"/>
            <a:ext cx="37518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oritized Action Plan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515850" y="3095625"/>
            <a:ext cx="49149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Retrain models with new data to improve detection.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3087350" y="4124325"/>
            <a:ext cx="28975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Model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687300" y="4581525"/>
            <a:ext cx="89154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Status: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544550" y="4581525"/>
            <a:ext cx="126873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4ADE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Training...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2687300" y="5267325"/>
            <a:ext cx="87439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Result: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3530262" y="5267325"/>
            <a:ext cx="132016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4ADE8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Complete!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2830175" y="5962650"/>
            <a:ext cx="387477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Admin panel for model retraining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830175" y="6305550"/>
            <a:ext cx="346329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Adapts to new threat patterns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2743200" y="8591550"/>
            <a:ext cx="1319727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System adaptability through continuous learning and human-in-the-loop validation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7345025" y="9796463"/>
            <a:ext cx="8572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10 / 12</a:t>
            </a:r>
          </a:p>
        </p:txBody>
      </p:sp>
      <p:grpSp>
        <p:nvGrpSpPr>
          <p:cNvPr name="Group 94" id="94"/>
          <p:cNvGrpSpPr>
            <a:grpSpLocks noChangeAspect="true"/>
          </p:cNvGrpSpPr>
          <p:nvPr/>
        </p:nvGrpSpPr>
        <p:grpSpPr>
          <a:xfrm rot="0">
            <a:off x="6534150" y="2171700"/>
            <a:ext cx="685800" cy="800100"/>
            <a:chOff x="0" y="0"/>
            <a:chExt cx="914400" cy="1066800"/>
          </a:xfrm>
        </p:grpSpPr>
        <p:sp>
          <p:nvSpPr>
            <p:cNvPr name="Freeform 95" id="95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6" id="96"/>
          <p:cNvSpPr/>
          <p:nvPr/>
        </p:nvSpPr>
        <p:spPr>
          <a:xfrm flipH="false" flipV="false" rot="0">
            <a:off x="6700256" y="2381250"/>
            <a:ext cx="372639" cy="400050"/>
          </a:xfrm>
          <a:custGeom>
            <a:avLst/>
            <a:gdLst/>
            <a:ahLst/>
            <a:cxnLst/>
            <a:rect r="r" b="b" t="t" l="l"/>
            <a:pathLst>
              <a:path h="400050" w="372639">
                <a:moveTo>
                  <a:pt x="0" y="0"/>
                </a:moveTo>
                <a:lnTo>
                  <a:pt x="372638" y="0"/>
                </a:lnTo>
                <a:lnTo>
                  <a:pt x="372638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143000"/>
            <a:ext cx="8401050" cy="1085850"/>
            <a:chOff x="0" y="0"/>
            <a:chExt cx="11201400" cy="1447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2014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0100" y="1428750"/>
            <a:ext cx="342900" cy="342900"/>
            <a:chOff x="0" y="0"/>
            <a:chExt cx="457200" cy="457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57200" cy="457200"/>
            </a:xfrm>
            <a:custGeom>
              <a:avLst/>
              <a:gdLst/>
              <a:ahLst/>
              <a:cxnLst/>
              <a:rect r="r" b="b" t="t" l="l"/>
              <a:pathLst>
                <a:path h="4572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71500" y="2457450"/>
            <a:ext cx="8401050" cy="1657350"/>
            <a:chOff x="0" y="0"/>
            <a:chExt cx="11201400" cy="2209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00100" y="2686050"/>
            <a:ext cx="557212" cy="742950"/>
            <a:chOff x="0" y="0"/>
            <a:chExt cx="742950" cy="990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42950" cy="990600"/>
            </a:xfrm>
            <a:custGeom>
              <a:avLst/>
              <a:gdLst/>
              <a:ahLst/>
              <a:cxnLst/>
              <a:rect r="r" b="b" t="t" l="l"/>
              <a:pathLst>
                <a:path h="990600" w="742950">
                  <a:moveTo>
                    <a:pt x="0" y="0"/>
                  </a:moveTo>
                  <a:lnTo>
                    <a:pt x="742950" y="0"/>
                  </a:lnTo>
                  <a:lnTo>
                    <a:pt x="7429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1550" y="2857500"/>
            <a:ext cx="214312" cy="400050"/>
            <a:chOff x="0" y="0"/>
            <a:chExt cx="285750" cy="533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285750" cy="533400"/>
            </a:xfrm>
            <a:custGeom>
              <a:avLst/>
              <a:gdLst/>
              <a:ahLst/>
              <a:cxnLst/>
              <a:rect r="r" b="b" t="t" l="l"/>
              <a:pathLst>
                <a:path h="5334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71500" y="4343400"/>
            <a:ext cx="8401050" cy="1657350"/>
            <a:chOff x="0" y="0"/>
            <a:chExt cx="11201400" cy="2209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00100" y="4572000"/>
            <a:ext cx="628650" cy="742950"/>
            <a:chOff x="0" y="0"/>
            <a:chExt cx="838200" cy="9906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838200" cy="990600"/>
            </a:xfrm>
            <a:custGeom>
              <a:avLst/>
              <a:gdLst/>
              <a:ahLst/>
              <a:cxnLst/>
              <a:rect r="r" b="b" t="t" l="l"/>
              <a:pathLst>
                <a:path h="99060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71550" y="4743450"/>
            <a:ext cx="285750" cy="400050"/>
            <a:chOff x="0" y="0"/>
            <a:chExt cx="381000" cy="5334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71500" y="6229350"/>
            <a:ext cx="8401050" cy="1657350"/>
            <a:chOff x="0" y="0"/>
            <a:chExt cx="11201400" cy="2209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00100" y="6457950"/>
            <a:ext cx="600075" cy="742950"/>
            <a:chOff x="0" y="0"/>
            <a:chExt cx="800100" cy="9906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800100" cy="990600"/>
            </a:xfrm>
            <a:custGeom>
              <a:avLst/>
              <a:gdLst/>
              <a:ahLst/>
              <a:cxnLst/>
              <a:rect r="r" b="b" t="t" l="l"/>
              <a:pathLst>
                <a:path h="990600" w="8001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71550" y="6629400"/>
            <a:ext cx="257175" cy="400050"/>
            <a:chOff x="0" y="0"/>
            <a:chExt cx="342900" cy="533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315450" y="1143000"/>
            <a:ext cx="8401050" cy="1085850"/>
            <a:chOff x="0" y="0"/>
            <a:chExt cx="11201400" cy="1447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12014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544050" y="1428750"/>
            <a:ext cx="385762" cy="342900"/>
            <a:chOff x="0" y="0"/>
            <a:chExt cx="514350" cy="457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14350" cy="457200"/>
            </a:xfrm>
            <a:custGeom>
              <a:avLst/>
              <a:gdLst/>
              <a:ahLst/>
              <a:cxnLst/>
              <a:rect r="r" b="b" t="t" l="l"/>
              <a:pathLst>
                <a:path h="4572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315450" y="2457450"/>
            <a:ext cx="8401050" cy="1657350"/>
            <a:chOff x="0" y="0"/>
            <a:chExt cx="11201400" cy="2209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544050" y="2686050"/>
            <a:ext cx="628650" cy="742950"/>
            <a:chOff x="0" y="0"/>
            <a:chExt cx="838200" cy="9906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838200" cy="990600"/>
            </a:xfrm>
            <a:custGeom>
              <a:avLst/>
              <a:gdLst/>
              <a:ahLst/>
              <a:cxnLst/>
              <a:rect r="r" b="b" t="t" l="l"/>
              <a:pathLst>
                <a:path h="99060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715500" y="2857500"/>
            <a:ext cx="285750" cy="400050"/>
            <a:chOff x="0" y="0"/>
            <a:chExt cx="381000" cy="5334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315450" y="4343400"/>
            <a:ext cx="8401050" cy="1657350"/>
            <a:chOff x="0" y="0"/>
            <a:chExt cx="11201400" cy="2209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544050" y="4572000"/>
            <a:ext cx="700088" cy="742950"/>
            <a:chOff x="0" y="0"/>
            <a:chExt cx="933450" cy="9906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933450" cy="990600"/>
            </a:xfrm>
            <a:custGeom>
              <a:avLst/>
              <a:gdLst/>
              <a:ahLst/>
              <a:cxnLst/>
              <a:rect r="r" b="b" t="t" l="l"/>
              <a:pathLst>
                <a:path h="990600" w="933450">
                  <a:moveTo>
                    <a:pt x="0" y="0"/>
                  </a:moveTo>
                  <a:lnTo>
                    <a:pt x="933450" y="0"/>
                  </a:lnTo>
                  <a:lnTo>
                    <a:pt x="9334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715500" y="4743450"/>
            <a:ext cx="357188" cy="400050"/>
            <a:chOff x="0" y="0"/>
            <a:chExt cx="476250" cy="5334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571500" y="7829550"/>
            <a:ext cx="17145000" cy="1771650"/>
            <a:chOff x="0" y="0"/>
            <a:chExt cx="22860000" cy="23622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228600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22860000">
                  <a:moveTo>
                    <a:pt x="0" y="0"/>
                  </a:moveTo>
                  <a:lnTo>
                    <a:pt x="22860000" y="0"/>
                  </a:lnTo>
                  <a:lnTo>
                    <a:pt x="228600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7385845" y="8001000"/>
            <a:ext cx="279400" cy="314325"/>
            <a:chOff x="0" y="0"/>
            <a:chExt cx="304800" cy="3429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304800" cy="342900"/>
            </a:xfrm>
            <a:custGeom>
              <a:avLst/>
              <a:gdLst/>
              <a:ahLst/>
              <a:cxnLst/>
              <a:rect r="r" b="b" t="t" l="l"/>
              <a:pathLst>
                <a:path h="3429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293019" y="8515350"/>
            <a:ext cx="228600" cy="228600"/>
            <a:chOff x="0" y="0"/>
            <a:chExt cx="304800" cy="3048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6457950" y="8515350"/>
            <a:ext cx="228600" cy="228600"/>
            <a:chOff x="0" y="0"/>
            <a:chExt cx="304800" cy="3048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11772900" y="8515350"/>
            <a:ext cx="228600" cy="228600"/>
            <a:chOff x="0" y="0"/>
            <a:chExt cx="304800" cy="304800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16887825" y="8515350"/>
            <a:ext cx="228600" cy="228600"/>
            <a:chOff x="0" y="0"/>
            <a:chExt cx="304800" cy="304800"/>
          </a:xfrm>
        </p:grpSpPr>
        <p:sp>
          <p:nvSpPr>
            <p:cNvPr name="Freeform 55" id="5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571500" y="214312"/>
            <a:ext cx="30784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Challenges &amp; 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743325" y="214312"/>
            <a:ext cx="457771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Roadmap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14450" y="1333500"/>
            <a:ext cx="7658100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700" b="true">
                <a:solidFill>
                  <a:srgbClr val="EF44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Challenges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28762" y="2638425"/>
            <a:ext cx="721518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Integration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28762" y="3152775"/>
            <a:ext cx="7215188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Integrating and normalizing data from multiple, asynchronous third-party APIs (VirusTotal) into one seamless UI.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00200" y="4524375"/>
            <a:ext cx="71437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Optimization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00200" y="5038725"/>
            <a:ext cx="71437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Optimizing the backend to handle large offline dataset uploads without timing out.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71625" y="6410325"/>
            <a:ext cx="71723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Consistency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571625" y="6924675"/>
            <a:ext cx="71723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Ensuring consistent data formatting and reliability across different security tools and threat intelligence sources.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101262" y="1333500"/>
            <a:ext cx="794385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270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344150" y="2638425"/>
            <a:ext cx="71437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Learning Models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344150" y="3152775"/>
            <a:ext cx="71437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Integrating LSTM models for time-series prediction to anticipate threat patterns.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415588" y="4524375"/>
            <a:ext cx="84867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 &amp; RBAC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415588" y="5038725"/>
            <a:ext cx="70723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Adding full user authentication and role-based access control for enhanced security.</a:t>
            </a:r>
          </a:p>
        </p:txBody>
      </p: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9315450" y="6210300"/>
            <a:ext cx="8401050" cy="1657350"/>
            <a:chOff x="0" y="0"/>
            <a:chExt cx="11201400" cy="2209800"/>
          </a:xfrm>
        </p:grpSpPr>
        <p:sp>
          <p:nvSpPr>
            <p:cNvPr name="Freeform 71" id="71" descr="preencoded.png"/>
            <p:cNvSpPr/>
            <p:nvPr/>
          </p:nvSpPr>
          <p:spPr>
            <a:xfrm flipH="false" flipV="false" rot="0">
              <a:off x="0" y="0"/>
              <a:ext cx="11201400" cy="2209800"/>
            </a:xfrm>
            <a:custGeom>
              <a:avLst/>
              <a:gdLst/>
              <a:ahLst/>
              <a:cxnLst/>
              <a:rect r="r" b="b" t="t" l="l"/>
              <a:pathLst>
                <a:path h="22098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209800"/>
                  </a:lnTo>
                  <a:lnTo>
                    <a:pt x="0" y="2209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9544050" y="6457950"/>
            <a:ext cx="600075" cy="742950"/>
            <a:chOff x="0" y="0"/>
            <a:chExt cx="800100" cy="990600"/>
          </a:xfrm>
        </p:grpSpPr>
        <p:sp>
          <p:nvSpPr>
            <p:cNvPr name="Freeform 73" id="73" descr="preencoded.png"/>
            <p:cNvSpPr/>
            <p:nvPr/>
          </p:nvSpPr>
          <p:spPr>
            <a:xfrm flipH="false" flipV="false" rot="0">
              <a:off x="0" y="0"/>
              <a:ext cx="800100" cy="990600"/>
            </a:xfrm>
            <a:custGeom>
              <a:avLst/>
              <a:gdLst/>
              <a:ahLst/>
              <a:cxnLst/>
              <a:rect r="r" b="b" t="t" l="l"/>
              <a:pathLst>
                <a:path h="990600" w="8001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>
            <a:grpSpLocks noChangeAspect="true"/>
          </p:cNvGrpSpPr>
          <p:nvPr/>
        </p:nvGrpSpPr>
        <p:grpSpPr>
          <a:xfrm rot="0">
            <a:off x="9715500" y="6629400"/>
            <a:ext cx="257175" cy="400050"/>
            <a:chOff x="0" y="0"/>
            <a:chExt cx="342900" cy="533400"/>
          </a:xfrm>
        </p:grpSpPr>
        <p:sp>
          <p:nvSpPr>
            <p:cNvPr name="Freeform 75" id="75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sp>
        <p:nvSpPr>
          <p:cNvPr name="TextBox 76" id="76"/>
          <p:cNvSpPr txBox="true"/>
          <p:nvPr/>
        </p:nvSpPr>
        <p:spPr>
          <a:xfrm rot="0">
            <a:off x="10315575" y="6410325"/>
            <a:ext cx="624363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emini API Integration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315575" y="6924675"/>
            <a:ext cx="7492365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emini API Integration: Upgrade the chatbot to a full generative AI agent.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7713819" y="7962900"/>
            <a:ext cx="326041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93C5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Development Timeline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84397" y="8810625"/>
            <a:ext cx="104584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Current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84397" y="9172575"/>
            <a:ext cx="104584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057900" y="8810625"/>
            <a:ext cx="10287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S1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955030" y="9172575"/>
            <a:ext cx="123444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Auth &amp; RBAC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1301412" y="8810625"/>
            <a:ext cx="117157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184255" y="9172575"/>
            <a:ext cx="140589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6624935" y="8810625"/>
            <a:ext cx="7543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L1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6624935" y="9172575"/>
            <a:ext cx="75438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Alerting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7345025" y="9796463"/>
            <a:ext cx="8572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11 / 12</a:t>
            </a:r>
          </a:p>
        </p:txBody>
      </p:sp>
      <p:sp>
        <p:nvSpPr>
          <p:cNvPr name="TextBox 88" id="88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2286000"/>
            <a:ext cx="5486400" cy="2971800"/>
            <a:chOff x="0" y="0"/>
            <a:chExt cx="7315200" cy="3962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571750"/>
            <a:ext cx="685800" cy="800100"/>
            <a:chOff x="0" y="0"/>
            <a:chExt cx="914400" cy="1066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743200"/>
            <a:ext cx="342900" cy="457200"/>
            <a:chOff x="0" y="0"/>
            <a:chExt cx="4572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400800" y="2286000"/>
            <a:ext cx="5486400" cy="2971800"/>
            <a:chOff x="0" y="0"/>
            <a:chExt cx="7315200" cy="3962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86550" y="2571750"/>
            <a:ext cx="685800" cy="800100"/>
            <a:chOff x="0" y="0"/>
            <a:chExt cx="914400" cy="1066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58000" y="2743200"/>
            <a:ext cx="342900" cy="457200"/>
            <a:chOff x="0" y="0"/>
            <a:chExt cx="45720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230100" y="2286000"/>
            <a:ext cx="5486400" cy="2971800"/>
            <a:chOff x="0" y="0"/>
            <a:chExt cx="7315200" cy="3962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515850" y="2571750"/>
            <a:ext cx="685800" cy="800100"/>
            <a:chOff x="0" y="0"/>
            <a:chExt cx="914400" cy="1066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687300" y="2743200"/>
            <a:ext cx="342900" cy="457200"/>
            <a:chOff x="0" y="0"/>
            <a:chExt cx="4572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678335" y="5743575"/>
            <a:ext cx="514350" cy="514350"/>
            <a:chOff x="0" y="0"/>
            <a:chExt cx="685800" cy="685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85800" cy="685800"/>
            </a:xfrm>
            <a:custGeom>
              <a:avLst/>
              <a:gdLst/>
              <a:ahLst/>
              <a:cxnLst/>
              <a:rect r="r" b="b" t="t" l="l"/>
              <a:pathLst>
                <a:path h="6858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926660" y="5743575"/>
            <a:ext cx="385762" cy="514350"/>
            <a:chOff x="0" y="0"/>
            <a:chExt cx="514350" cy="685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14350" cy="685800"/>
            </a:xfrm>
            <a:custGeom>
              <a:avLst/>
              <a:gdLst/>
              <a:ahLst/>
              <a:cxnLst/>
              <a:rect r="r" b="b" t="t" l="l"/>
              <a:pathLst>
                <a:path h="6858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3670682" y="5743575"/>
            <a:ext cx="642938" cy="514350"/>
            <a:chOff x="0" y="0"/>
            <a:chExt cx="85725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857250" cy="685800"/>
            </a:xfrm>
            <a:custGeom>
              <a:avLst/>
              <a:gdLst/>
              <a:ahLst/>
              <a:cxnLst/>
              <a:rect r="r" b="b" t="t" l="l"/>
              <a:pathLst>
                <a:path h="685800" w="857250">
                  <a:moveTo>
                    <a:pt x="0" y="0"/>
                  </a:moveTo>
                  <a:lnTo>
                    <a:pt x="857250" y="0"/>
                  </a:lnTo>
                  <a:lnTo>
                    <a:pt x="8572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71500" y="7543800"/>
            <a:ext cx="17145000" cy="1600200"/>
            <a:chOff x="0" y="0"/>
            <a:chExt cx="22860000" cy="21336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22860000" cy="2133600"/>
            </a:xfrm>
            <a:custGeom>
              <a:avLst/>
              <a:gdLst/>
              <a:ahLst/>
              <a:cxnLst/>
              <a:rect r="r" b="b" t="t" l="l"/>
              <a:pathLst>
                <a:path h="2133600" w="22860000">
                  <a:moveTo>
                    <a:pt x="0" y="0"/>
                  </a:moveTo>
                  <a:lnTo>
                    <a:pt x="22860000" y="0"/>
                  </a:lnTo>
                  <a:lnTo>
                    <a:pt x="22860000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892" r="0" b="-892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0" y="9715500"/>
            <a:ext cx="18288000" cy="571500"/>
            <a:chOff x="0" y="0"/>
            <a:chExt cx="24384000" cy="762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24384000" cy="762000"/>
            </a:xfrm>
            <a:custGeom>
              <a:avLst/>
              <a:gdLst/>
              <a:ahLst/>
              <a:cxnLst/>
              <a:rect r="r" b="b" t="t" l="l"/>
              <a:pathLst>
                <a:path h="762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571500" y="9886950"/>
            <a:ext cx="228600" cy="228600"/>
            <a:chOff x="0" y="0"/>
            <a:chExt cx="3048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7506950" y="9886950"/>
            <a:ext cx="228600" cy="228600"/>
            <a:chOff x="0" y="0"/>
            <a:chExt cx="304800" cy="304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71500" y="228600"/>
            <a:ext cx="171450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60A5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&amp; Impact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00100" y="1104900"/>
            <a:ext cx="16687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integrated AI-driven cybersecurity platform successfully transforms raw security data into actionable intelligence, empowering security teams to operate proactively.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14500" y="2724150"/>
            <a:ext cx="37719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Protection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7250" y="3552825"/>
            <a:ext cx="49149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platform combines real-time monitoring with powerful predictive ML and interactive analysis tools to create a comprehensive defense ecosystem.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43800" y="2724150"/>
            <a:ext cx="387477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AI-Driven Intelligence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86550" y="3552825"/>
            <a:ext cx="491490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platform provid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es AI-driven reports and a 'Security Helper' to transform complex security data into simple, actionable intelligence.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373100" y="2724150"/>
            <a:ext cx="322326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Security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15850" y="3552825"/>
            <a:ext cx="49149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Moving from reactive defense to proactive threat hunting, our platform enables security teams to stay ahead of evolving threats.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74110" y="5672137"/>
            <a:ext cx="3137535" cy="6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05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Integrated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71500" y="6353175"/>
            <a:ext cx="558552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Unified platform for monitoring, investigation, and training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318138" y="5672137"/>
            <a:ext cx="2846070" cy="6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05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Real-time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728520" y="6353175"/>
            <a:ext cx="539688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Live threat feeds and alert panel for immediate response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337908" y="5672137"/>
            <a:ext cx="2623185" cy="6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b="true" sz="405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Adaptive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96900" y="6353175"/>
            <a:ext cx="5019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Custom ML models that learn and improve over time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57250" y="7920037"/>
            <a:ext cx="165735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9"/>
              </a:lnSpc>
            </a:pPr>
            <a:r>
              <a:rPr lang="en-US" sz="457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7230725" y="9796463"/>
            <a:ext cx="8572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12 / 12</a:t>
            </a:r>
          </a:p>
        </p:txBody>
      </p:sp>
      <p:sp>
        <p:nvSpPr>
          <p:cNvPr name="TextBox 54" id="54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885950"/>
            <a:ext cx="5486400" cy="2628900"/>
            <a:chOff x="0" y="0"/>
            <a:chExt cx="7315200" cy="35052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3152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171700"/>
            <a:ext cx="600075" cy="800100"/>
            <a:chOff x="0" y="0"/>
            <a:chExt cx="800100" cy="1066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001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800100">
                  <a:moveTo>
                    <a:pt x="0" y="0"/>
                  </a:moveTo>
                  <a:lnTo>
                    <a:pt x="800100" y="0"/>
                  </a:lnTo>
                  <a:lnTo>
                    <a:pt x="8001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343150"/>
            <a:ext cx="257175" cy="457200"/>
            <a:chOff x="0" y="0"/>
            <a:chExt cx="3429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42900" cy="609600"/>
            </a:xfrm>
            <a:custGeom>
              <a:avLst/>
              <a:gdLst/>
              <a:ahLst/>
              <a:cxnLst/>
              <a:rect r="r" b="b" t="t" l="l"/>
              <a:pathLst>
                <a:path h="6096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400800" y="1885950"/>
            <a:ext cx="5486400" cy="2628900"/>
            <a:chOff x="0" y="0"/>
            <a:chExt cx="7315200" cy="35052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152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86550" y="2171700"/>
            <a:ext cx="642938" cy="800100"/>
            <a:chOff x="0" y="0"/>
            <a:chExt cx="857250" cy="1066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857250" cy="1066800"/>
            </a:xfrm>
            <a:custGeom>
              <a:avLst/>
              <a:gdLst/>
              <a:ahLst/>
              <a:cxnLst/>
              <a:rect r="r" b="b" t="t" l="l"/>
              <a:pathLst>
                <a:path h="1066800" w="857250">
                  <a:moveTo>
                    <a:pt x="0" y="0"/>
                  </a:moveTo>
                  <a:lnTo>
                    <a:pt x="857250" y="0"/>
                  </a:lnTo>
                  <a:lnTo>
                    <a:pt x="85725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58000" y="2343150"/>
            <a:ext cx="300038" cy="457200"/>
            <a:chOff x="0" y="0"/>
            <a:chExt cx="40005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230100" y="1885950"/>
            <a:ext cx="5486400" cy="2628900"/>
            <a:chOff x="0" y="0"/>
            <a:chExt cx="7315200" cy="35052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3152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505200"/>
                  </a:lnTo>
                  <a:lnTo>
                    <a:pt x="0" y="3505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515850" y="2171700"/>
            <a:ext cx="685800" cy="800100"/>
            <a:chOff x="0" y="0"/>
            <a:chExt cx="914400" cy="1066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687300" y="2343150"/>
            <a:ext cx="342900" cy="457200"/>
            <a:chOff x="0" y="0"/>
            <a:chExt cx="4572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272338" y="5388293"/>
            <a:ext cx="457200" cy="457200"/>
            <a:chOff x="0" y="0"/>
            <a:chExt cx="304800" cy="304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286000" y="5086350"/>
            <a:ext cx="13716000" cy="57150"/>
            <a:chOff x="0" y="0"/>
            <a:chExt cx="18288000" cy="762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8288000" cy="76200"/>
            </a:xfrm>
            <a:custGeom>
              <a:avLst/>
              <a:gdLst/>
              <a:ahLst/>
              <a:cxnLst/>
              <a:rect r="r" b="b" t="t" l="l"/>
              <a:pathLst>
                <a:path h="76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286000" y="6115050"/>
            <a:ext cx="13716000" cy="57150"/>
            <a:chOff x="0" y="0"/>
            <a:chExt cx="18288000" cy="762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8288000" cy="76200"/>
            </a:xfrm>
            <a:custGeom>
              <a:avLst/>
              <a:gdLst/>
              <a:ahLst/>
              <a:cxnLst/>
              <a:rect r="r" b="b" t="t" l="l"/>
              <a:pathLst>
                <a:path h="76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2308987" y="8515350"/>
            <a:ext cx="13716000" cy="57150"/>
            <a:chOff x="0" y="0"/>
            <a:chExt cx="18288000" cy="76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8288000" cy="76200"/>
            </a:xfrm>
            <a:custGeom>
              <a:avLst/>
              <a:gdLst/>
              <a:ahLst/>
              <a:cxnLst/>
              <a:rect r="r" b="b" t="t" l="l"/>
              <a:pathLst>
                <a:path h="762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2286000" y="7029450"/>
            <a:ext cx="13716000" cy="857250"/>
            <a:chOff x="0" y="0"/>
            <a:chExt cx="18288000" cy="1143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8288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3307557" y="7315200"/>
            <a:ext cx="214312" cy="285750"/>
            <a:chOff x="0" y="0"/>
            <a:chExt cx="285750" cy="3810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571500" y="214312"/>
            <a:ext cx="34559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The Challenge: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57662" y="214312"/>
            <a:ext cx="778383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Overwhelming Security Data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Security teams face a constant, high-velocity stream of sophisticated cyber threats, making manual analysis impractical.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28775" y="2324100"/>
            <a:ext cx="384048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Sophisticated Threats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7250" y="3152775"/>
            <a:ext cx="49149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Advanced malware, zero-day exploits, and APTs constantly evolve, outpacing traditional detection methods.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500938" y="2324100"/>
            <a:ext cx="380619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Massive Log Volumes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86550" y="3152775"/>
            <a:ext cx="49149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Security teams struggle to manually sift through terabytes of logs to identify genuine, critical alerts.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373100" y="2324100"/>
            <a:ext cx="348043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 Fragmentation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15850" y="3152775"/>
            <a:ext cx="49149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Lack of a single, integrated tool for real-time monitoring, deep analysis, and predictive intelligence.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940667" y="5394007"/>
            <a:ext cx="3660783" cy="41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Security Alert Overload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05212" y="7219950"/>
            <a:ext cx="1149858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Need: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 AI-powered unified platform to transform chaos into actionable intelligence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2 / 12</a:t>
            </a:r>
          </a:p>
        </p:txBody>
      </p:sp>
      <p:sp>
        <p:nvSpPr>
          <p:cNvPr name="TextBox 48" id="48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858125" y="1143000"/>
            <a:ext cx="2571750" cy="2571750"/>
            <a:chOff x="0" y="0"/>
            <a:chExt cx="3429000" cy="3429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429000" cy="3429000"/>
            </a:xfrm>
            <a:custGeom>
              <a:avLst/>
              <a:gdLst/>
              <a:ahLst/>
              <a:cxnLst/>
              <a:rect r="r" b="b" t="t" l="l"/>
              <a:pathLst>
                <a:path h="3429000" w="3429000">
                  <a:moveTo>
                    <a:pt x="0" y="0"/>
                  </a:moveTo>
                  <a:lnTo>
                    <a:pt x="3429000" y="0"/>
                  </a:lnTo>
                  <a:lnTo>
                    <a:pt x="3429000" y="342900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610124" y="1867091"/>
            <a:ext cx="1105852" cy="1228725"/>
            <a:chOff x="0" y="0"/>
            <a:chExt cx="685800" cy="762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85800" cy="762000"/>
            </a:xfrm>
            <a:custGeom>
              <a:avLst/>
              <a:gdLst/>
              <a:ahLst/>
              <a:cxnLst/>
              <a:rect r="r" b="b" t="t" l="l"/>
              <a:pathLst>
                <a:path h="7620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88720" y="1771650"/>
            <a:ext cx="3657600" cy="1314450"/>
            <a:chOff x="0" y="0"/>
            <a:chExt cx="4876800" cy="1752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8768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752600"/>
                  </a:lnTo>
                  <a:lnTo>
                    <a:pt x="0" y="175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28750" y="2000250"/>
            <a:ext cx="257175" cy="228600"/>
            <a:chOff x="0" y="0"/>
            <a:chExt cx="3429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42900" cy="304800"/>
            </a:xfrm>
            <a:custGeom>
              <a:avLst/>
              <a:gdLst/>
              <a:ahLst/>
              <a:cxnLst/>
              <a:rect r="r" b="b" t="t" l="l"/>
              <a:pathLst>
                <a:path h="3048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515975" y="1771650"/>
            <a:ext cx="3657600" cy="1314450"/>
            <a:chOff x="0" y="0"/>
            <a:chExt cx="4876800" cy="1752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8768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4876800">
                  <a:moveTo>
                    <a:pt x="0" y="0"/>
                  </a:moveTo>
                  <a:lnTo>
                    <a:pt x="4876800" y="0"/>
                  </a:lnTo>
                  <a:lnTo>
                    <a:pt x="4876800" y="1752600"/>
                  </a:lnTo>
                  <a:lnTo>
                    <a:pt x="0" y="175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858875" y="2000250"/>
            <a:ext cx="228600" cy="228600"/>
            <a:chOff x="0" y="0"/>
            <a:chExt cx="304800" cy="3048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869180" y="2428875"/>
            <a:ext cx="2988945" cy="59779"/>
            <a:chOff x="0" y="0"/>
            <a:chExt cx="2857500" cy="5715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857500" cy="57150"/>
            </a:xfrm>
            <a:custGeom>
              <a:avLst/>
              <a:gdLst/>
              <a:ahLst/>
              <a:cxnLst/>
              <a:rect r="r" b="b" t="t" l="l"/>
              <a:pathLst>
                <a:path h="57150" w="2857500">
                  <a:moveTo>
                    <a:pt x="0" y="0"/>
                  </a:moveTo>
                  <a:lnTo>
                    <a:pt x="2857500" y="0"/>
                  </a:lnTo>
                  <a:lnTo>
                    <a:pt x="28575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410825" y="2428875"/>
            <a:ext cx="3105150" cy="62103"/>
            <a:chOff x="0" y="0"/>
            <a:chExt cx="2857500" cy="5715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2857500" cy="57150"/>
            </a:xfrm>
            <a:custGeom>
              <a:avLst/>
              <a:gdLst/>
              <a:ahLst/>
              <a:cxnLst/>
              <a:rect r="r" b="b" t="t" l="l"/>
              <a:pathLst>
                <a:path h="57150" w="2857500">
                  <a:moveTo>
                    <a:pt x="0" y="0"/>
                  </a:moveTo>
                  <a:lnTo>
                    <a:pt x="2857500" y="0"/>
                  </a:lnTo>
                  <a:lnTo>
                    <a:pt x="28575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71500" y="4171950"/>
            <a:ext cx="5486400" cy="2971800"/>
            <a:chOff x="0" y="0"/>
            <a:chExt cx="7315200" cy="3962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961" r="0" b="-961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57250" y="4457700"/>
            <a:ext cx="728662" cy="800100"/>
            <a:chOff x="0" y="0"/>
            <a:chExt cx="971550" cy="1066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97155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71550">
                  <a:moveTo>
                    <a:pt x="0" y="0"/>
                  </a:moveTo>
                  <a:lnTo>
                    <a:pt x="971550" y="0"/>
                  </a:lnTo>
                  <a:lnTo>
                    <a:pt x="97155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028700" y="4629150"/>
            <a:ext cx="385762" cy="457200"/>
            <a:chOff x="0" y="0"/>
            <a:chExt cx="514350" cy="6096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400800" y="4171950"/>
            <a:ext cx="5486400" cy="2971800"/>
            <a:chOff x="0" y="0"/>
            <a:chExt cx="7315200" cy="39624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686550" y="4457700"/>
            <a:ext cx="685800" cy="800100"/>
            <a:chOff x="0" y="0"/>
            <a:chExt cx="914400" cy="1066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6858000" y="4629150"/>
            <a:ext cx="342900" cy="457200"/>
            <a:chOff x="0" y="0"/>
            <a:chExt cx="457200" cy="6096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2230100" y="4171950"/>
            <a:ext cx="5486400" cy="2971800"/>
            <a:chOff x="0" y="0"/>
            <a:chExt cx="7315200" cy="3962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7315200" cy="3962400"/>
            </a:xfrm>
            <a:custGeom>
              <a:avLst/>
              <a:gdLst/>
              <a:ahLst/>
              <a:cxnLst/>
              <a:rect r="r" b="b" t="t" l="l"/>
              <a:pathLst>
                <a:path h="3962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515850" y="4457700"/>
            <a:ext cx="771525" cy="800100"/>
            <a:chOff x="0" y="0"/>
            <a:chExt cx="1028700" cy="1066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10287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28700">
                  <a:moveTo>
                    <a:pt x="0" y="0"/>
                  </a:moveTo>
                  <a:lnTo>
                    <a:pt x="1028700" y="0"/>
                  </a:lnTo>
                  <a:lnTo>
                    <a:pt x="10287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687300" y="4629150"/>
            <a:ext cx="428625" cy="457200"/>
            <a:chOff x="0" y="0"/>
            <a:chExt cx="571500" cy="6096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2286000" y="7486650"/>
            <a:ext cx="13716000" cy="857250"/>
            <a:chOff x="0" y="0"/>
            <a:chExt cx="18288000" cy="11430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8288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3255169" y="7715250"/>
            <a:ext cx="385762" cy="385762"/>
            <a:chOff x="0" y="0"/>
            <a:chExt cx="381000" cy="3810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571500" y="214312"/>
            <a:ext cx="306943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Our Solution: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757612" y="214312"/>
            <a:ext cx="886396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AI-Powered, Unified Platform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17370" y="1885950"/>
            <a:ext cx="305181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Monitoring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71638" y="2305050"/>
            <a:ext cx="33147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Live dashboards with at-a-glance metrics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304645" y="1885950"/>
            <a:ext cx="2537460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1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ecurity Helper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858875" y="2305050"/>
            <a:ext cx="331470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Ins</a:t>
            </a: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tantly explains threats and action steps in simple terms.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57362" y="4610100"/>
            <a:ext cx="334327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Dashboard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57250" y="5438775"/>
            <a:ext cx="4914900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 centralized " Cyber Threat Dashboard" provides a single pane of glass for all security events, showing blocked attacks and critical alerts.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543800" y="4610100"/>
            <a:ext cx="42005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ML-Powered Prediction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686550" y="5438775"/>
            <a:ext cx="49149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Leverages Machine Learning (Random Forest) to predict and classify threats automatically, enabling proactive defense.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58825" y="4581525"/>
            <a:ext cx="33832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Rule-Based Chatbot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515850" y="5438775"/>
            <a:ext cx="491490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Integrates a 'Security Helper' chatbot to provide instant, rule-based answers to common security questions and guide users.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695081" y="7677150"/>
            <a:ext cx="1204179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Outcome: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Empowers analysts to move from reactive defense to proactive threat hunting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3 / 12</a:t>
            </a:r>
          </a:p>
        </p:txBody>
      </p:sp>
      <p:sp>
        <p:nvSpPr>
          <p:cNvPr name="TextBox 58" id="58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771650"/>
            <a:ext cx="5486400" cy="5029200"/>
            <a:chOff x="0" y="0"/>
            <a:chExt cx="7315200" cy="67056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315200" cy="6705600"/>
            </a:xfrm>
            <a:custGeom>
              <a:avLst/>
              <a:gdLst/>
              <a:ahLst/>
              <a:cxnLst/>
              <a:rect r="r" b="b" t="t" l="l"/>
              <a:pathLst>
                <a:path h="6705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057400"/>
            <a:ext cx="671512" cy="742950"/>
            <a:chOff x="0" y="0"/>
            <a:chExt cx="895350" cy="9906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95350" cy="990600"/>
            </a:xfrm>
            <a:custGeom>
              <a:avLst/>
              <a:gdLst/>
              <a:ahLst/>
              <a:cxnLst/>
              <a:rect r="r" b="b" t="t" l="l"/>
              <a:pathLst>
                <a:path h="990600" w="895350">
                  <a:moveTo>
                    <a:pt x="0" y="0"/>
                  </a:moveTo>
                  <a:lnTo>
                    <a:pt x="895350" y="0"/>
                  </a:lnTo>
                  <a:lnTo>
                    <a:pt x="8953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228850"/>
            <a:ext cx="328612" cy="400050"/>
            <a:chOff x="0" y="0"/>
            <a:chExt cx="438150" cy="533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400800" y="1771650"/>
            <a:ext cx="5486400" cy="5029200"/>
            <a:chOff x="0" y="0"/>
            <a:chExt cx="7315200" cy="6705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15200" cy="6705600"/>
            </a:xfrm>
            <a:custGeom>
              <a:avLst/>
              <a:gdLst/>
              <a:ahLst/>
              <a:cxnLst/>
              <a:rect r="r" b="b" t="t" l="l"/>
              <a:pathLst>
                <a:path h="6705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86550" y="2057400"/>
            <a:ext cx="628650" cy="742950"/>
            <a:chOff x="0" y="0"/>
            <a:chExt cx="838200" cy="990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838200" cy="990600"/>
            </a:xfrm>
            <a:custGeom>
              <a:avLst/>
              <a:gdLst/>
              <a:ahLst/>
              <a:cxnLst/>
              <a:rect r="r" b="b" t="t" l="l"/>
              <a:pathLst>
                <a:path h="99060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58000" y="2228850"/>
            <a:ext cx="285750" cy="400050"/>
            <a:chOff x="0" y="0"/>
            <a:chExt cx="381000" cy="5334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230100" y="1771650"/>
            <a:ext cx="5486400" cy="5029200"/>
            <a:chOff x="0" y="0"/>
            <a:chExt cx="7315200" cy="67056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315200" cy="6705600"/>
            </a:xfrm>
            <a:custGeom>
              <a:avLst/>
              <a:gdLst/>
              <a:ahLst/>
              <a:cxnLst/>
              <a:rect r="r" b="b" t="t" l="l"/>
              <a:pathLst>
                <a:path h="67056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6705600"/>
                  </a:lnTo>
                  <a:lnTo>
                    <a:pt x="0" y="6705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515850" y="2057400"/>
            <a:ext cx="700088" cy="742950"/>
            <a:chOff x="0" y="0"/>
            <a:chExt cx="933450" cy="9906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33450" cy="990600"/>
            </a:xfrm>
            <a:custGeom>
              <a:avLst/>
              <a:gdLst/>
              <a:ahLst/>
              <a:cxnLst/>
              <a:rect r="r" b="b" t="t" l="l"/>
              <a:pathLst>
                <a:path h="990600" w="933450">
                  <a:moveTo>
                    <a:pt x="0" y="0"/>
                  </a:moveTo>
                  <a:lnTo>
                    <a:pt x="933450" y="0"/>
                  </a:lnTo>
                  <a:lnTo>
                    <a:pt x="93345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687300" y="2228850"/>
            <a:ext cx="357188" cy="400050"/>
            <a:chOff x="0" y="0"/>
            <a:chExt cx="476250" cy="533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515850" y="3829050"/>
            <a:ext cx="4914900" cy="2686050"/>
            <a:chOff x="0" y="0"/>
            <a:chExt cx="6553200" cy="3581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553200" cy="3581400"/>
            </a:xfrm>
            <a:custGeom>
              <a:avLst/>
              <a:gdLst/>
              <a:ahLst/>
              <a:cxnLst/>
              <a:rect r="r" b="b" t="t" l="l"/>
              <a:pathLst>
                <a:path h="35814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2687300" y="4400550"/>
            <a:ext cx="4572000" cy="514350"/>
            <a:chOff x="0" y="0"/>
            <a:chExt cx="6096000" cy="685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6096000" cy="685800"/>
            </a:xfrm>
            <a:custGeom>
              <a:avLst/>
              <a:gdLst/>
              <a:ahLst/>
              <a:cxnLst/>
              <a:rect r="r" b="b" t="t" l="l"/>
              <a:pathLst>
                <a:path h="6858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687300" y="5029200"/>
            <a:ext cx="4572000" cy="514350"/>
            <a:chOff x="0" y="0"/>
            <a:chExt cx="6096000" cy="685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6096000" cy="685800"/>
            </a:xfrm>
            <a:custGeom>
              <a:avLst/>
              <a:gdLst/>
              <a:ahLst/>
              <a:cxnLst/>
              <a:rect r="r" b="b" t="t" l="l"/>
              <a:pathLst>
                <a:path h="6858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687300" y="5543550"/>
            <a:ext cx="4572000" cy="800100"/>
            <a:chOff x="0" y="0"/>
            <a:chExt cx="6096000" cy="1066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60960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2286000" y="8172450"/>
            <a:ext cx="13716000" cy="857250"/>
            <a:chOff x="0" y="0"/>
            <a:chExt cx="18288000" cy="1143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8288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4443412" y="8439150"/>
            <a:ext cx="328612" cy="285750"/>
            <a:chOff x="0" y="0"/>
            <a:chExt cx="438150" cy="3810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38150" cy="381000"/>
            </a:xfrm>
            <a:custGeom>
              <a:avLst/>
              <a:gdLst/>
              <a:ahLst/>
              <a:cxnLst/>
              <a:rect r="r" b="b" t="t" l="l"/>
              <a:pathLst>
                <a:path h="3810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925801" y="3914027"/>
            <a:ext cx="1931699" cy="1220695"/>
          </a:xfrm>
          <a:custGeom>
            <a:avLst/>
            <a:gdLst/>
            <a:ahLst/>
            <a:cxnLst/>
            <a:rect r="r" b="b" t="t" l="l"/>
            <a:pathLst>
              <a:path h="1220695" w="1931699">
                <a:moveTo>
                  <a:pt x="0" y="0"/>
                </a:moveTo>
                <a:lnTo>
                  <a:pt x="1931699" y="0"/>
                </a:lnTo>
                <a:lnTo>
                  <a:pt x="1931699" y="1220696"/>
                </a:lnTo>
                <a:lnTo>
                  <a:pt x="0" y="122069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5242" t="-7158" r="-4925" b="-487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657039" y="3914027"/>
            <a:ext cx="1953186" cy="1225730"/>
          </a:xfrm>
          <a:custGeom>
            <a:avLst/>
            <a:gdLst/>
            <a:ahLst/>
            <a:cxnLst/>
            <a:rect r="r" b="b" t="t" l="l"/>
            <a:pathLst>
              <a:path h="1225730" w="1953186">
                <a:moveTo>
                  <a:pt x="0" y="0"/>
                </a:moveTo>
                <a:lnTo>
                  <a:pt x="1953186" y="0"/>
                </a:lnTo>
                <a:lnTo>
                  <a:pt x="1953186" y="1225731"/>
                </a:lnTo>
                <a:lnTo>
                  <a:pt x="0" y="122573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301" t="-7340" r="-5116" b="-4338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25801" y="5326626"/>
            <a:ext cx="1919014" cy="1195849"/>
          </a:xfrm>
          <a:custGeom>
            <a:avLst/>
            <a:gdLst/>
            <a:ahLst/>
            <a:cxnLst/>
            <a:rect r="r" b="b" t="t" l="l"/>
            <a:pathLst>
              <a:path h="1195849" w="1919014">
                <a:moveTo>
                  <a:pt x="0" y="0"/>
                </a:moveTo>
                <a:lnTo>
                  <a:pt x="1919014" y="0"/>
                </a:lnTo>
                <a:lnTo>
                  <a:pt x="1919014" y="1195848"/>
                </a:lnTo>
                <a:lnTo>
                  <a:pt x="0" y="11958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3448" t="-8173" r="-4137" b="-4475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3633788" y="5320733"/>
            <a:ext cx="1976438" cy="1226469"/>
          </a:xfrm>
          <a:custGeom>
            <a:avLst/>
            <a:gdLst/>
            <a:ahLst/>
            <a:cxnLst/>
            <a:rect r="r" b="b" t="t" l="l"/>
            <a:pathLst>
              <a:path h="1226469" w="1976438">
                <a:moveTo>
                  <a:pt x="0" y="0"/>
                </a:moveTo>
                <a:lnTo>
                  <a:pt x="1976437" y="0"/>
                </a:lnTo>
                <a:lnTo>
                  <a:pt x="1976437" y="1226468"/>
                </a:lnTo>
                <a:lnTo>
                  <a:pt x="0" y="1226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4211" t="-7426" r="-4730" b="-5079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71500" y="214312"/>
            <a:ext cx="29146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Key Feature: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14738" y="214312"/>
            <a:ext cx="684085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Dashboard &amp; AI Core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 unified platform providing real-time insights and AI-powered analysis.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00212" y="2181225"/>
            <a:ext cx="33432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Dashboard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57250" y="2924175"/>
            <a:ext cx="49149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At-a-glance metrics for security events with live-updating charts.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86650" y="2181225"/>
            <a:ext cx="298323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Event Feeds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686550" y="2924175"/>
            <a:ext cx="49149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Auto-refreshing tables for real-time threat intelligence.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6926849" y="3667240"/>
            <a:ext cx="4396202" cy="3055360"/>
          </a:xfrm>
          <a:custGeom>
            <a:avLst/>
            <a:gdLst/>
            <a:ahLst/>
            <a:cxnLst/>
            <a:rect r="r" b="b" t="t" l="l"/>
            <a:pathLst>
              <a:path h="3055360" w="4396202">
                <a:moveTo>
                  <a:pt x="0" y="0"/>
                </a:moveTo>
                <a:lnTo>
                  <a:pt x="4396202" y="0"/>
                </a:lnTo>
                <a:lnTo>
                  <a:pt x="4396202" y="3055361"/>
                </a:lnTo>
                <a:lnTo>
                  <a:pt x="0" y="305536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387387" y="2181225"/>
            <a:ext cx="408622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ecurity Helper (Chatbot)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515850" y="2924175"/>
            <a:ext cx="49149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Conversational AI that understands dashboard context for quick insights.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687300" y="3962400"/>
            <a:ext cx="457200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Chat with AI Agent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801600" y="4467225"/>
            <a:ext cx="5486400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BOT- </a:t>
            </a: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Hello! How can I help?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801600" y="4991100"/>
            <a:ext cx="5486400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- i</a:t>
            </a: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this dangerous?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801600" y="5610225"/>
            <a:ext cx="457200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BOT - Goo</a:t>
            </a: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news! You don't have any critical threats right now...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619625" y="8362950"/>
            <a:ext cx="1124916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 complex security data into actionable intelligence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4 / 12</a:t>
            </a:r>
          </a:p>
        </p:txBody>
      </p:sp>
      <p:sp>
        <p:nvSpPr>
          <p:cNvPr name="TextBox 56" id="56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885950"/>
            <a:ext cx="5486400" cy="3943350"/>
            <a:chOff x="0" y="0"/>
            <a:chExt cx="7315200" cy="5257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315200" cy="5257800"/>
            </a:xfrm>
            <a:custGeom>
              <a:avLst/>
              <a:gdLst/>
              <a:ahLst/>
              <a:cxnLst/>
              <a:rect r="r" b="b" t="t" l="l"/>
              <a:pathLst>
                <a:path h="52578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171700"/>
            <a:ext cx="685800" cy="800100"/>
            <a:chOff x="0" y="0"/>
            <a:chExt cx="914400" cy="1066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343150"/>
            <a:ext cx="342900" cy="457200"/>
            <a:chOff x="0" y="0"/>
            <a:chExt cx="457200" cy="6096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57250" y="4400550"/>
            <a:ext cx="4914900" cy="1143000"/>
            <a:chOff x="0" y="0"/>
            <a:chExt cx="6553200" cy="15240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65532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691533" y="4572000"/>
            <a:ext cx="1909167" cy="400050"/>
            <a:chOff x="0" y="0"/>
            <a:chExt cx="2545556" cy="533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2545588" cy="533400"/>
            </a:xfrm>
            <a:custGeom>
              <a:avLst/>
              <a:gdLst/>
              <a:ahLst/>
              <a:cxnLst/>
              <a:rect r="r" b="b" t="t" l="l"/>
              <a:pathLst>
                <a:path h="533400" w="2545588">
                  <a:moveTo>
                    <a:pt x="0" y="0"/>
                  </a:moveTo>
                  <a:lnTo>
                    <a:pt x="2545588" y="0"/>
                  </a:lnTo>
                  <a:lnTo>
                    <a:pt x="2545588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34" r="1" b="-234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8700" y="5122070"/>
            <a:ext cx="214312" cy="214312"/>
            <a:chOff x="0" y="0"/>
            <a:chExt cx="285750" cy="28575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85750" cy="285750"/>
            </a:xfrm>
            <a:custGeom>
              <a:avLst/>
              <a:gdLst/>
              <a:ahLst/>
              <a:cxnLst/>
              <a:rect r="r" b="b" t="t" l="l"/>
              <a:pathLst>
                <a:path h="28575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400800" y="1885950"/>
            <a:ext cx="5486400" cy="3943350"/>
            <a:chOff x="0" y="0"/>
            <a:chExt cx="7315200" cy="52578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315200" cy="5257800"/>
            </a:xfrm>
            <a:custGeom>
              <a:avLst/>
              <a:gdLst/>
              <a:ahLst/>
              <a:cxnLst/>
              <a:rect r="r" b="b" t="t" l="l"/>
              <a:pathLst>
                <a:path h="52578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686550" y="2171700"/>
            <a:ext cx="685800" cy="800100"/>
            <a:chOff x="0" y="0"/>
            <a:chExt cx="914400" cy="1066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858000" y="2343150"/>
            <a:ext cx="342900" cy="457200"/>
            <a:chOff x="0" y="0"/>
            <a:chExt cx="4572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686550" y="4114800"/>
            <a:ext cx="4914900" cy="1428750"/>
            <a:chOff x="0" y="0"/>
            <a:chExt cx="6553200" cy="19050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5532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400728" y="4286250"/>
            <a:ext cx="2029272" cy="400050"/>
            <a:chOff x="0" y="0"/>
            <a:chExt cx="2705696" cy="5334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705735" cy="533400"/>
            </a:xfrm>
            <a:custGeom>
              <a:avLst/>
              <a:gdLst/>
              <a:ahLst/>
              <a:cxnLst/>
              <a:rect r="r" b="b" t="t" l="l"/>
              <a:pathLst>
                <a:path h="533400" w="2705735">
                  <a:moveTo>
                    <a:pt x="0" y="0"/>
                  </a:moveTo>
                  <a:lnTo>
                    <a:pt x="2705735" y="0"/>
                  </a:lnTo>
                  <a:lnTo>
                    <a:pt x="2705735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1" r="1" b="-11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858000" y="4800600"/>
            <a:ext cx="4572000" cy="571500"/>
            <a:chOff x="0" y="0"/>
            <a:chExt cx="6096000" cy="7620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6096000" cy="762000"/>
            </a:xfrm>
            <a:custGeom>
              <a:avLst/>
              <a:gdLst/>
              <a:ahLst/>
              <a:cxnLst/>
              <a:rect r="r" b="b" t="t" l="l"/>
              <a:pathLst>
                <a:path h="762000" w="6096000">
                  <a:moveTo>
                    <a:pt x="0" y="0"/>
                  </a:moveTo>
                  <a:lnTo>
                    <a:pt x="6096000" y="0"/>
                  </a:lnTo>
                  <a:lnTo>
                    <a:pt x="6096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8001000" y="4857750"/>
            <a:ext cx="114300" cy="114300"/>
            <a:chOff x="0" y="0"/>
            <a:chExt cx="152400" cy="152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144000" y="4972050"/>
            <a:ext cx="114300" cy="114300"/>
            <a:chOff x="0" y="0"/>
            <a:chExt cx="152400" cy="1524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0287000" y="4914900"/>
            <a:ext cx="114300" cy="114300"/>
            <a:chOff x="0" y="0"/>
            <a:chExt cx="152400" cy="152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2230100" y="1885950"/>
            <a:ext cx="5486400" cy="3943350"/>
            <a:chOff x="0" y="0"/>
            <a:chExt cx="7315200" cy="52578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7315200" cy="5257800"/>
            </a:xfrm>
            <a:custGeom>
              <a:avLst/>
              <a:gdLst/>
              <a:ahLst/>
              <a:cxnLst/>
              <a:rect r="r" b="b" t="t" l="l"/>
              <a:pathLst>
                <a:path h="52578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5257800"/>
                  </a:lnTo>
                  <a:lnTo>
                    <a:pt x="0" y="525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515850" y="2171700"/>
            <a:ext cx="685800" cy="800100"/>
            <a:chOff x="0" y="0"/>
            <a:chExt cx="914400" cy="1066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2687300" y="2343150"/>
            <a:ext cx="342900" cy="457200"/>
            <a:chOff x="0" y="0"/>
            <a:chExt cx="457200" cy="6096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515850" y="4400550"/>
            <a:ext cx="4914900" cy="1143000"/>
            <a:chOff x="0" y="0"/>
            <a:chExt cx="6553200" cy="15240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65532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6553200">
                  <a:moveTo>
                    <a:pt x="0" y="0"/>
                  </a:moveTo>
                  <a:lnTo>
                    <a:pt x="6553200" y="0"/>
                  </a:lnTo>
                  <a:lnTo>
                    <a:pt x="65532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5470237" y="4572000"/>
            <a:ext cx="1789064" cy="400050"/>
            <a:chOff x="0" y="0"/>
            <a:chExt cx="2385418" cy="5334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2385441" cy="533400"/>
            </a:xfrm>
            <a:custGeom>
              <a:avLst/>
              <a:gdLst/>
              <a:ahLst/>
              <a:cxnLst/>
              <a:rect r="r" b="b" t="t" l="l"/>
              <a:pathLst>
                <a:path h="533400" w="2385441">
                  <a:moveTo>
                    <a:pt x="0" y="0"/>
                  </a:moveTo>
                  <a:lnTo>
                    <a:pt x="2385441" y="0"/>
                  </a:lnTo>
                  <a:lnTo>
                    <a:pt x="2385441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-87" r="0" b="-87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2687300" y="5157788"/>
            <a:ext cx="3486150" cy="142875"/>
            <a:chOff x="0" y="0"/>
            <a:chExt cx="4648200" cy="1905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4648200" cy="190500"/>
            </a:xfrm>
            <a:custGeom>
              <a:avLst/>
              <a:gdLst/>
              <a:ahLst/>
              <a:cxnLst/>
              <a:rect r="r" b="b" t="t" l="l"/>
              <a:pathLst>
                <a:path h="190500" w="4648200">
                  <a:moveTo>
                    <a:pt x="0" y="0"/>
                  </a:moveTo>
                  <a:lnTo>
                    <a:pt x="4648200" y="0"/>
                  </a:lnTo>
                  <a:lnTo>
                    <a:pt x="46482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2687300" y="5158085"/>
            <a:ext cx="2782936" cy="142578"/>
            <a:chOff x="0" y="0"/>
            <a:chExt cx="3718322" cy="1905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3718306" cy="190500"/>
            </a:xfrm>
            <a:custGeom>
              <a:avLst/>
              <a:gdLst/>
              <a:ahLst/>
              <a:cxnLst/>
              <a:rect r="r" b="b" t="t" l="l"/>
              <a:pathLst>
                <a:path h="190500" w="3718306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-48" r="0" b="-48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685800" y="6286500"/>
            <a:ext cx="3200400" cy="1085850"/>
            <a:chOff x="0" y="0"/>
            <a:chExt cx="4267200" cy="14478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42672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42672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2157412" y="6457950"/>
            <a:ext cx="257175" cy="400050"/>
            <a:chOff x="0" y="0"/>
            <a:chExt cx="342900" cy="533400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3886200" y="6807994"/>
            <a:ext cx="1371600" cy="64294"/>
            <a:chOff x="0" y="0"/>
            <a:chExt cx="1219200" cy="57150"/>
          </a:xfrm>
        </p:grpSpPr>
        <p:sp>
          <p:nvSpPr>
            <p:cNvPr name="Freeform 55" id="55" descr="preencoded.png"/>
            <p:cNvSpPr/>
            <p:nvPr/>
          </p:nvSpPr>
          <p:spPr>
            <a:xfrm flipH="false" flipV="false" rot="0">
              <a:off x="0" y="0"/>
              <a:ext cx="1219200" cy="57150"/>
            </a:xfrm>
            <a:custGeom>
              <a:avLst/>
              <a:gdLst/>
              <a:ahLst/>
              <a:cxnLst/>
              <a:rect r="r" b="b" t="t" l="l"/>
              <a:pathLst>
                <a:path h="5715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5257800" y="6286500"/>
            <a:ext cx="3200400" cy="1085850"/>
            <a:chOff x="0" y="0"/>
            <a:chExt cx="4267200" cy="1447800"/>
          </a:xfrm>
        </p:grpSpPr>
        <p:sp>
          <p:nvSpPr>
            <p:cNvPr name="Freeform 57" id="57" descr="preencoded.png"/>
            <p:cNvSpPr/>
            <p:nvPr/>
          </p:nvSpPr>
          <p:spPr>
            <a:xfrm flipH="false" flipV="false" rot="0">
              <a:off x="0" y="0"/>
              <a:ext cx="42672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42672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6715125" y="6457950"/>
            <a:ext cx="285750" cy="400050"/>
            <a:chOff x="0" y="0"/>
            <a:chExt cx="381000" cy="533400"/>
          </a:xfrm>
        </p:grpSpPr>
        <p:sp>
          <p:nvSpPr>
            <p:cNvPr name="Freeform 59" id="59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8458200" y="6797279"/>
            <a:ext cx="1371600" cy="64294"/>
            <a:chOff x="0" y="0"/>
            <a:chExt cx="1219200" cy="57150"/>
          </a:xfrm>
        </p:grpSpPr>
        <p:sp>
          <p:nvSpPr>
            <p:cNvPr name="Freeform 61" id="61" descr="preencoded.png"/>
            <p:cNvSpPr/>
            <p:nvPr/>
          </p:nvSpPr>
          <p:spPr>
            <a:xfrm flipH="false" flipV="false" rot="0">
              <a:off x="0" y="0"/>
              <a:ext cx="1219200" cy="57150"/>
            </a:xfrm>
            <a:custGeom>
              <a:avLst/>
              <a:gdLst/>
              <a:ahLst/>
              <a:cxnLst/>
              <a:rect r="r" b="b" t="t" l="l"/>
              <a:pathLst>
                <a:path h="5715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0" r="0" b="0"/>
              </a:stretch>
            </a:blipFill>
          </p:spPr>
        </p:sp>
      </p:grp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9829800" y="6286500"/>
            <a:ext cx="3200400" cy="1085850"/>
            <a:chOff x="0" y="0"/>
            <a:chExt cx="4267200" cy="1447800"/>
          </a:xfrm>
        </p:grpSpPr>
        <p:sp>
          <p:nvSpPr>
            <p:cNvPr name="Freeform 63" id="63" descr="preencoded.png"/>
            <p:cNvSpPr/>
            <p:nvPr/>
          </p:nvSpPr>
          <p:spPr>
            <a:xfrm flipH="false" flipV="false" rot="0">
              <a:off x="0" y="0"/>
              <a:ext cx="42672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42672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>
            <a:grpSpLocks noChangeAspect="true"/>
          </p:cNvGrpSpPr>
          <p:nvPr/>
        </p:nvGrpSpPr>
        <p:grpSpPr>
          <a:xfrm rot="0">
            <a:off x="11251407" y="6457950"/>
            <a:ext cx="357188" cy="400050"/>
            <a:chOff x="0" y="0"/>
            <a:chExt cx="476250" cy="533400"/>
          </a:xfrm>
        </p:grpSpPr>
        <p:sp>
          <p:nvSpPr>
            <p:cNvPr name="Freeform 65" id="65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0" t="0" r="0" b="0"/>
              </a:stretch>
            </a:blipFill>
          </p:spPr>
        </p:sp>
      </p:grpSp>
      <p:grpSp>
        <p:nvGrpSpPr>
          <p:cNvPr name="Group 66" id="66"/>
          <p:cNvGrpSpPr>
            <a:grpSpLocks noChangeAspect="true"/>
          </p:cNvGrpSpPr>
          <p:nvPr/>
        </p:nvGrpSpPr>
        <p:grpSpPr>
          <a:xfrm rot="0">
            <a:off x="13081635" y="6794332"/>
            <a:ext cx="1205865" cy="56525"/>
            <a:chOff x="0" y="0"/>
            <a:chExt cx="1219200" cy="57150"/>
          </a:xfrm>
        </p:grpSpPr>
        <p:sp>
          <p:nvSpPr>
            <p:cNvPr name="Freeform 67" id="67" descr="preencoded.png"/>
            <p:cNvSpPr/>
            <p:nvPr/>
          </p:nvSpPr>
          <p:spPr>
            <a:xfrm flipH="false" flipV="false" rot="0">
              <a:off x="0" y="0"/>
              <a:ext cx="1219200" cy="57150"/>
            </a:xfrm>
            <a:custGeom>
              <a:avLst/>
              <a:gdLst/>
              <a:ahLst/>
              <a:cxnLst/>
              <a:rect r="r" b="b" t="t" l="l"/>
              <a:pathLst>
                <a:path h="57150" w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57150"/>
                  </a:lnTo>
                  <a:lnTo>
                    <a:pt x="0" y="57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0" t="0" r="0" b="0"/>
              </a:stretch>
            </a:blipFill>
          </p:spPr>
        </p:sp>
      </p:grpSp>
      <p:grpSp>
        <p:nvGrpSpPr>
          <p:cNvPr name="Group 68" id="68"/>
          <p:cNvGrpSpPr>
            <a:grpSpLocks noChangeAspect="true"/>
          </p:cNvGrpSpPr>
          <p:nvPr/>
        </p:nvGrpSpPr>
        <p:grpSpPr>
          <a:xfrm rot="0">
            <a:off x="14401800" y="6286500"/>
            <a:ext cx="3200400" cy="1085850"/>
            <a:chOff x="0" y="0"/>
            <a:chExt cx="4267200" cy="1447800"/>
          </a:xfrm>
        </p:grpSpPr>
        <p:sp>
          <p:nvSpPr>
            <p:cNvPr name="Freeform 69" id="69" descr="preencoded.png"/>
            <p:cNvSpPr/>
            <p:nvPr/>
          </p:nvSpPr>
          <p:spPr>
            <a:xfrm flipH="false" flipV="false" rot="0">
              <a:off x="0" y="0"/>
              <a:ext cx="4267200" cy="1447800"/>
            </a:xfrm>
            <a:custGeom>
              <a:avLst/>
              <a:gdLst/>
              <a:ahLst/>
              <a:cxnLst/>
              <a:rect r="r" b="b" t="t" l="l"/>
              <a:pathLst>
                <a:path h="1447800" w="4267200">
                  <a:moveTo>
                    <a:pt x="0" y="0"/>
                  </a:moveTo>
                  <a:lnTo>
                    <a:pt x="4267200" y="0"/>
                  </a:lnTo>
                  <a:lnTo>
                    <a:pt x="42672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5859125" y="6457950"/>
            <a:ext cx="285750" cy="400050"/>
            <a:chOff x="0" y="0"/>
            <a:chExt cx="381000" cy="533400"/>
          </a:xfrm>
        </p:grpSpPr>
        <p:sp>
          <p:nvSpPr>
            <p:cNvPr name="Freeform 71" id="71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2286000" y="8753475"/>
            <a:ext cx="13716000" cy="857250"/>
            <a:chOff x="0" y="0"/>
            <a:chExt cx="18288000" cy="1143000"/>
          </a:xfrm>
        </p:grpSpPr>
        <p:sp>
          <p:nvSpPr>
            <p:cNvPr name="Freeform 73" id="73" descr="preencoded.png"/>
            <p:cNvSpPr/>
            <p:nvPr/>
          </p:nvSpPr>
          <p:spPr>
            <a:xfrm flipH="false" flipV="false" rot="0">
              <a:off x="0" y="0"/>
              <a:ext cx="18288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l="0" t="0" r="0" b="0"/>
              </a:stretch>
            </a:blipFill>
          </p:spPr>
        </p:sp>
      </p:grpSp>
      <p:grpSp>
        <p:nvGrpSpPr>
          <p:cNvPr name="Group 74" id="74"/>
          <p:cNvGrpSpPr>
            <a:grpSpLocks noChangeAspect="true"/>
          </p:cNvGrpSpPr>
          <p:nvPr/>
        </p:nvGrpSpPr>
        <p:grpSpPr>
          <a:xfrm rot="0">
            <a:off x="4348163" y="9020175"/>
            <a:ext cx="214312" cy="285750"/>
            <a:chOff x="0" y="0"/>
            <a:chExt cx="285750" cy="381000"/>
          </a:xfrm>
        </p:grpSpPr>
        <p:sp>
          <p:nvSpPr>
            <p:cNvPr name="Freeform 75" id="75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0" t="0" r="0" b="0"/>
              </a:stretch>
            </a:blipFill>
          </p:spPr>
        </p:sp>
      </p:grpSp>
      <p:sp>
        <p:nvSpPr>
          <p:cNvPr name="TextBox 76" id="76"/>
          <p:cNvSpPr txBox="true"/>
          <p:nvPr/>
        </p:nvSpPr>
        <p:spPr>
          <a:xfrm rot="0">
            <a:off x="571500" y="214312"/>
            <a:ext cx="284151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Key Feature: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3614738" y="214312"/>
            <a:ext cx="60864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&amp; ML Training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Advanced analysis tools transform raw security data into actionable intelligence.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14500" y="2124075"/>
            <a:ext cx="40576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 Website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57250" y="3152775"/>
            <a:ext cx="4914900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st security weaknesses of specific API endpoints or live websites.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28700" y="4591050"/>
            <a:ext cx="104584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815358" y="4581525"/>
            <a:ext cx="2291001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86%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14450" y="5048250"/>
            <a:ext cx="1783080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 risk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543800" y="2324100"/>
            <a:ext cx="42005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Offline Dataset Analysis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6686550" y="3152775"/>
            <a:ext cx="49149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Upload historical log files for comprehensive analysis with geo-threat mapping.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6858000" y="4305300"/>
            <a:ext cx="1457325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Example file: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553128" y="4314825"/>
            <a:ext cx="24351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threat_data.csv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3373100" y="2324100"/>
            <a:ext cx="413194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Clear, Actionable Steps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515850" y="3152775"/>
            <a:ext cx="4914900" cy="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Prov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ides a prioritized action plan to help users fix detected vulnerabilities.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2687300" y="4591050"/>
            <a:ext cx="78867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Model: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5594062" y="4595813"/>
            <a:ext cx="2146875" cy="28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Action Plan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6287750" y="5048250"/>
            <a:ext cx="1165860" cy="2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Loading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571500" y="6877050"/>
            <a:ext cx="342900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5429250" y="6877050"/>
            <a:ext cx="285750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0001250" y="6877050"/>
            <a:ext cx="285750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 Training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4287500" y="6877050"/>
            <a:ext cx="342900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Enhanced Protection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4685660" y="8953500"/>
            <a:ext cx="939310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 raw security data into actionable intelligence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5 / 12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7052846" y="5013168"/>
            <a:ext cx="254079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....</a:t>
            </a:r>
          </a:p>
        </p:txBody>
      </p:sp>
      <p:sp>
        <p:nvSpPr>
          <p:cNvPr name="TextBox 100" id="100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771650"/>
            <a:ext cx="8401050" cy="2400300"/>
            <a:chOff x="0" y="0"/>
            <a:chExt cx="11201400" cy="3200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201400" cy="3200400"/>
            </a:xfrm>
            <a:custGeom>
              <a:avLst/>
              <a:gdLst/>
              <a:ahLst/>
              <a:cxnLst/>
              <a:rect r="r" b="b" t="t" l="l"/>
              <a:pathLst>
                <a:path h="32004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0100" y="2000250"/>
            <a:ext cx="557212" cy="628650"/>
            <a:chOff x="0" y="0"/>
            <a:chExt cx="742950" cy="838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42950" cy="838200"/>
            </a:xfrm>
            <a:custGeom>
              <a:avLst/>
              <a:gdLst/>
              <a:ahLst/>
              <a:cxnLst/>
              <a:rect r="r" b="b" t="t" l="l"/>
              <a:pathLst>
                <a:path h="838200" w="742950">
                  <a:moveTo>
                    <a:pt x="0" y="0"/>
                  </a:moveTo>
                  <a:lnTo>
                    <a:pt x="742950" y="0"/>
                  </a:lnTo>
                  <a:lnTo>
                    <a:pt x="74295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14400" y="2114550"/>
            <a:ext cx="328612" cy="400050"/>
            <a:chOff x="0" y="0"/>
            <a:chExt cx="438150" cy="533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15450" y="1771650"/>
            <a:ext cx="8401050" cy="2400300"/>
            <a:chOff x="0" y="0"/>
            <a:chExt cx="11201400" cy="3200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201400" cy="3200400"/>
            </a:xfrm>
            <a:custGeom>
              <a:avLst/>
              <a:gdLst/>
              <a:ahLst/>
              <a:cxnLst/>
              <a:rect r="r" b="b" t="t" l="l"/>
              <a:pathLst>
                <a:path h="32004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3200400"/>
                  </a:lnTo>
                  <a:lnTo>
                    <a:pt x="0" y="320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544050" y="2000250"/>
            <a:ext cx="514350" cy="628650"/>
            <a:chOff x="0" y="0"/>
            <a:chExt cx="685800" cy="8382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85800" cy="838200"/>
            </a:xfrm>
            <a:custGeom>
              <a:avLst/>
              <a:gdLst/>
              <a:ahLst/>
              <a:cxnLst/>
              <a:rect r="r" b="b" t="t" l="l"/>
              <a:pathLst>
                <a:path h="8382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58350" y="2114550"/>
            <a:ext cx="285750" cy="400050"/>
            <a:chOff x="0" y="0"/>
            <a:chExt cx="381000" cy="5334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71500" y="4514850"/>
            <a:ext cx="8401050" cy="2000250"/>
            <a:chOff x="0" y="0"/>
            <a:chExt cx="11201400" cy="2667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201400" cy="2667000"/>
            </a:xfrm>
            <a:custGeom>
              <a:avLst/>
              <a:gdLst/>
              <a:ahLst/>
              <a:cxnLst/>
              <a:rect r="r" b="b" t="t" l="l"/>
              <a:pathLst>
                <a:path h="26670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00100" y="4743450"/>
            <a:ext cx="485775" cy="628650"/>
            <a:chOff x="0" y="0"/>
            <a:chExt cx="647700" cy="8382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647700" cy="838200"/>
            </a:xfrm>
            <a:custGeom>
              <a:avLst/>
              <a:gdLst/>
              <a:ahLst/>
              <a:cxnLst/>
              <a:rect r="r" b="b" t="t" l="l"/>
              <a:pathLst>
                <a:path h="8382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14400" y="4857750"/>
            <a:ext cx="257175" cy="400050"/>
            <a:chOff x="0" y="0"/>
            <a:chExt cx="342900" cy="533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315450" y="4514850"/>
            <a:ext cx="8401050" cy="2000250"/>
            <a:chOff x="0" y="0"/>
            <a:chExt cx="11201400" cy="26670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201400" cy="2667000"/>
            </a:xfrm>
            <a:custGeom>
              <a:avLst/>
              <a:gdLst/>
              <a:ahLst/>
              <a:cxnLst/>
              <a:rect r="r" b="b" t="t" l="l"/>
              <a:pathLst>
                <a:path h="26670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667000"/>
                  </a:lnTo>
                  <a:lnTo>
                    <a:pt x="0" y="266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544050" y="4743450"/>
            <a:ext cx="585788" cy="628650"/>
            <a:chOff x="0" y="0"/>
            <a:chExt cx="781050" cy="8382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781050" cy="838200"/>
            </a:xfrm>
            <a:custGeom>
              <a:avLst/>
              <a:gdLst/>
              <a:ahLst/>
              <a:cxnLst/>
              <a:rect r="r" b="b" t="t" l="l"/>
              <a:pathLst>
                <a:path h="838200" w="781050">
                  <a:moveTo>
                    <a:pt x="0" y="0"/>
                  </a:moveTo>
                  <a:lnTo>
                    <a:pt x="781050" y="0"/>
                  </a:lnTo>
                  <a:lnTo>
                    <a:pt x="78105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58350" y="4857750"/>
            <a:ext cx="357188" cy="400050"/>
            <a:chOff x="0" y="0"/>
            <a:chExt cx="476250" cy="5334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71500" y="6715125"/>
            <a:ext cx="17145000" cy="2143125"/>
            <a:chOff x="0" y="0"/>
            <a:chExt cx="22860000" cy="28575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22860000" cy="2857500"/>
            </a:xfrm>
            <a:custGeom>
              <a:avLst/>
              <a:gdLst/>
              <a:ahLst/>
              <a:cxnLst/>
              <a:rect r="r" b="b" t="t" l="l"/>
              <a:pathLst>
                <a:path h="2857500" w="22860000">
                  <a:moveTo>
                    <a:pt x="0" y="0"/>
                  </a:moveTo>
                  <a:lnTo>
                    <a:pt x="22860000" y="0"/>
                  </a:lnTo>
                  <a:lnTo>
                    <a:pt x="22860000" y="2857500"/>
                  </a:lnTo>
                  <a:lnTo>
                    <a:pt x="0" y="2857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2286000" y="8886825"/>
            <a:ext cx="13716000" cy="1143000"/>
            <a:chOff x="0" y="0"/>
            <a:chExt cx="18288000" cy="1524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18288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5177790" y="9061650"/>
            <a:ext cx="453866" cy="355200"/>
            <a:chOff x="0" y="0"/>
            <a:chExt cx="438150" cy="3429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38150" cy="342900"/>
            </a:xfrm>
            <a:custGeom>
              <a:avLst/>
              <a:gdLst/>
              <a:ahLst/>
              <a:cxnLst/>
              <a:rect r="r" b="b" t="t" l="l"/>
              <a:pathLst>
                <a:path h="3429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571500" y="214312"/>
            <a:ext cx="40671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Technology Stack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00600" y="214312"/>
            <a:ext cx="37719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43525" y="214312"/>
            <a:ext cx="552069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AI &amp; ML-based cybersecurity platform leverages modern technologies for comprehensive threat detection and analysis.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28762" y="2066925"/>
            <a:ext cx="437197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&amp; Visualization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5850" y="2752725"/>
            <a:ext cx="918972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Ve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rcel - Frontend Hosting &amp; Deployment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5850" y="3152775"/>
            <a:ext cx="918972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Plotly - Interactive data visualization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29850" y="2066925"/>
            <a:ext cx="330898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Science &amp; ML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810750" y="2752725"/>
            <a:ext cx="918972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Pandas &amp; NumPy - Data manipulation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810750" y="3152775"/>
            <a:ext cx="918972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Scikit-learn - ML algorithms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10750" y="3552825"/>
            <a:ext cx="918972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Joblib - Parallel computing &amp; LightGBM - Gradient Boosting Framework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7325" y="4810125"/>
            <a:ext cx="166306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5850" y="5495925"/>
            <a:ext cx="918972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PostgreSQL - Production environment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5850" y="5895975"/>
            <a:ext cx="76581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SQLite - Local development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301288" y="4810125"/>
            <a:ext cx="210883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&amp; System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810750" y="5495925"/>
            <a:ext cx="918972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Ru</a:t>
            </a: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le-Based Chatbot - Security Helper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801225" y="5895975"/>
            <a:ext cx="76581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psutil - System monitoring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714750" y="9039225"/>
            <a:ext cx="12115800" cy="775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sz="20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2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Architecture:</a:t>
            </a:r>
            <a:r>
              <a:rPr lang="en-US" sz="20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Built with Python 3.11 using Vercel framework, </a:t>
            </a:r>
          </a:p>
          <a:p>
            <a:pPr algn="ctr">
              <a:lnSpc>
                <a:spcPts val="3150"/>
              </a:lnSpc>
            </a:pPr>
            <a:r>
              <a:rPr lang="en-US" sz="20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</a:t>
            </a:r>
            <a:r>
              <a:rPr lang="en-US" sz="20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enabling real-time threat analysis and prediction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6 / 12</a:t>
            </a:r>
          </a:p>
        </p:txBody>
      </p:sp>
      <p:sp>
        <p:nvSpPr>
          <p:cNvPr name="TextBox 55" id="55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1885950"/>
            <a:ext cx="8343900" cy="2686050"/>
            <a:chOff x="0" y="0"/>
            <a:chExt cx="11125200" cy="3581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125200" cy="3581400"/>
            </a:xfrm>
            <a:custGeom>
              <a:avLst/>
              <a:gdLst/>
              <a:ahLst/>
              <a:cxnLst/>
              <a:rect r="r" b="b" t="t" l="l"/>
              <a:pathLst>
                <a:path h="35814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57250" y="2171700"/>
            <a:ext cx="600075" cy="742950"/>
            <a:chOff x="0" y="0"/>
            <a:chExt cx="800100" cy="9906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800100" cy="990600"/>
            </a:xfrm>
            <a:custGeom>
              <a:avLst/>
              <a:gdLst/>
              <a:ahLst/>
              <a:cxnLst/>
              <a:rect r="r" b="b" t="t" l="l"/>
              <a:pathLst>
                <a:path h="990600" w="800100">
                  <a:moveTo>
                    <a:pt x="0" y="0"/>
                  </a:moveTo>
                  <a:lnTo>
                    <a:pt x="800100" y="0"/>
                  </a:lnTo>
                  <a:lnTo>
                    <a:pt x="8001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2343150"/>
            <a:ext cx="257175" cy="400050"/>
            <a:chOff x="0" y="0"/>
            <a:chExt cx="342900" cy="533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57250" y="4000500"/>
            <a:ext cx="228600" cy="228600"/>
            <a:chOff x="0" y="0"/>
            <a:chExt cx="3048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72600" y="1885950"/>
            <a:ext cx="8343900" cy="2686050"/>
            <a:chOff x="0" y="0"/>
            <a:chExt cx="11125200" cy="3581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125200" cy="3581400"/>
            </a:xfrm>
            <a:custGeom>
              <a:avLst/>
              <a:gdLst/>
              <a:ahLst/>
              <a:cxnLst/>
              <a:rect r="r" b="b" t="t" l="l"/>
              <a:pathLst>
                <a:path h="35814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58350" y="2171700"/>
            <a:ext cx="628650" cy="742950"/>
            <a:chOff x="0" y="0"/>
            <a:chExt cx="838200" cy="990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838200" cy="990600"/>
            </a:xfrm>
            <a:custGeom>
              <a:avLst/>
              <a:gdLst/>
              <a:ahLst/>
              <a:cxnLst/>
              <a:rect r="r" b="b" t="t" l="l"/>
              <a:pathLst>
                <a:path h="99060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29800" y="2343150"/>
            <a:ext cx="285750" cy="400050"/>
            <a:chOff x="0" y="0"/>
            <a:chExt cx="381000" cy="533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58350" y="4000500"/>
            <a:ext cx="228600" cy="228600"/>
            <a:chOff x="0" y="0"/>
            <a:chExt cx="304800" cy="304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71500" y="4914900"/>
            <a:ext cx="8343900" cy="2514600"/>
            <a:chOff x="0" y="0"/>
            <a:chExt cx="11125200" cy="3352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1125200" cy="3352800"/>
            </a:xfrm>
            <a:custGeom>
              <a:avLst/>
              <a:gdLst/>
              <a:ahLst/>
              <a:cxnLst/>
              <a:rect r="r" b="b" t="t" l="l"/>
              <a:pathLst>
                <a:path h="33528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3352800"/>
                  </a:lnTo>
                  <a:lnTo>
                    <a:pt x="0" y="335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57250" y="5272088"/>
            <a:ext cx="257175" cy="257175"/>
            <a:chOff x="0" y="0"/>
            <a:chExt cx="342900" cy="3429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42900" cy="342900"/>
            </a:xfrm>
            <a:custGeom>
              <a:avLst/>
              <a:gdLst/>
              <a:ahLst/>
              <a:cxnLst/>
              <a:rect r="r" b="b" t="t" l="l"/>
              <a:pathLst>
                <a:path h="3429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372600" y="4914900"/>
            <a:ext cx="8343900" cy="2514600"/>
            <a:chOff x="0" y="0"/>
            <a:chExt cx="11125200" cy="3352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1125200" cy="3352800"/>
            </a:xfrm>
            <a:custGeom>
              <a:avLst/>
              <a:gdLst/>
              <a:ahLst/>
              <a:cxnLst/>
              <a:rect r="r" b="b" t="t" l="l"/>
              <a:pathLst>
                <a:path h="33528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3352800"/>
                  </a:lnTo>
                  <a:lnTo>
                    <a:pt x="0" y="335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58350" y="5272088"/>
            <a:ext cx="257175" cy="257175"/>
            <a:chOff x="0" y="0"/>
            <a:chExt cx="342900" cy="3429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42900" cy="342900"/>
            </a:xfrm>
            <a:custGeom>
              <a:avLst/>
              <a:gdLst/>
              <a:ahLst/>
              <a:cxnLst/>
              <a:rect r="r" b="b" t="t" l="l"/>
              <a:pathLst>
                <a:path h="3429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71500" y="7772400"/>
            <a:ext cx="4286250" cy="1228725"/>
            <a:chOff x="0" y="0"/>
            <a:chExt cx="5715000" cy="16383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715000" cy="1638300"/>
            </a:xfrm>
            <a:custGeom>
              <a:avLst/>
              <a:gdLst/>
              <a:ahLst/>
              <a:cxnLst/>
              <a:rect r="r" b="b" t="t" l="l"/>
              <a:pathLst>
                <a:path h="16383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1638300"/>
                  </a:lnTo>
                  <a:lnTo>
                    <a:pt x="0" y="163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162" r="0" b="-1162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42950" y="8343900"/>
            <a:ext cx="3943350" cy="142875"/>
            <a:chOff x="0" y="0"/>
            <a:chExt cx="5257800" cy="1905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42950" y="8343900"/>
            <a:ext cx="3864322" cy="142875"/>
            <a:chOff x="0" y="0"/>
            <a:chExt cx="5152430" cy="1905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5152390" cy="190500"/>
            </a:xfrm>
            <a:custGeom>
              <a:avLst/>
              <a:gdLst/>
              <a:ahLst/>
              <a:cxnLst/>
              <a:rect r="r" b="b" t="t" l="l"/>
              <a:pathLst>
                <a:path h="190500" w="5152390">
                  <a:moveTo>
                    <a:pt x="0" y="0"/>
                  </a:moveTo>
                  <a:lnTo>
                    <a:pt x="5152390" y="0"/>
                  </a:lnTo>
                  <a:lnTo>
                    <a:pt x="515239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86" r="0" b="-86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4857750" y="7772400"/>
            <a:ext cx="4286250" cy="1228725"/>
            <a:chOff x="0" y="0"/>
            <a:chExt cx="5715000" cy="16383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5715000" cy="1638300"/>
            </a:xfrm>
            <a:custGeom>
              <a:avLst/>
              <a:gdLst/>
              <a:ahLst/>
              <a:cxnLst/>
              <a:rect r="r" b="b" t="t" l="l"/>
              <a:pathLst>
                <a:path h="16383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1638300"/>
                  </a:lnTo>
                  <a:lnTo>
                    <a:pt x="0" y="163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162" r="0" b="-1162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5029200" y="8343900"/>
            <a:ext cx="3943350" cy="142875"/>
            <a:chOff x="0" y="0"/>
            <a:chExt cx="5257800" cy="1905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5029200" y="8343900"/>
            <a:ext cx="3825032" cy="142875"/>
            <a:chOff x="0" y="0"/>
            <a:chExt cx="5100042" cy="1905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5100066" cy="190500"/>
            </a:xfrm>
            <a:custGeom>
              <a:avLst/>
              <a:gdLst/>
              <a:ahLst/>
              <a:cxnLst/>
              <a:rect r="r" b="b" t="t" l="l"/>
              <a:pathLst>
                <a:path h="190500" w="5100066">
                  <a:moveTo>
                    <a:pt x="0" y="0"/>
                  </a:moveTo>
                  <a:lnTo>
                    <a:pt x="5100066" y="0"/>
                  </a:lnTo>
                  <a:lnTo>
                    <a:pt x="510006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134" r="0" b="-134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144000" y="7772400"/>
            <a:ext cx="4286250" cy="1228725"/>
            <a:chOff x="0" y="0"/>
            <a:chExt cx="5715000" cy="16383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5715000" cy="1638300"/>
            </a:xfrm>
            <a:custGeom>
              <a:avLst/>
              <a:gdLst/>
              <a:ahLst/>
              <a:cxnLst/>
              <a:rect r="r" b="b" t="t" l="l"/>
              <a:pathLst>
                <a:path h="16383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1638300"/>
                  </a:lnTo>
                  <a:lnTo>
                    <a:pt x="0" y="163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162" r="0" b="-1162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9315450" y="8343900"/>
            <a:ext cx="3943350" cy="142875"/>
            <a:chOff x="0" y="0"/>
            <a:chExt cx="5257800" cy="1905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9315450" y="8343900"/>
            <a:ext cx="3785518" cy="142875"/>
            <a:chOff x="0" y="0"/>
            <a:chExt cx="5047358" cy="1905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5047361" cy="190500"/>
            </a:xfrm>
            <a:custGeom>
              <a:avLst/>
              <a:gdLst/>
              <a:ahLst/>
              <a:cxnLst/>
              <a:rect r="r" b="b" t="t" l="l"/>
              <a:pathLst>
                <a:path h="190500" w="5047361">
                  <a:moveTo>
                    <a:pt x="0" y="0"/>
                  </a:moveTo>
                  <a:lnTo>
                    <a:pt x="5047361" y="0"/>
                  </a:lnTo>
                  <a:lnTo>
                    <a:pt x="5047361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-180" r="0" b="-18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3430250" y="7772400"/>
            <a:ext cx="4286250" cy="1228725"/>
            <a:chOff x="0" y="0"/>
            <a:chExt cx="5715000" cy="163830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5715000" cy="1638300"/>
            </a:xfrm>
            <a:custGeom>
              <a:avLst/>
              <a:gdLst/>
              <a:ahLst/>
              <a:cxnLst/>
              <a:rect r="r" b="b" t="t" l="l"/>
              <a:pathLst>
                <a:path h="16383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1638300"/>
                  </a:lnTo>
                  <a:lnTo>
                    <a:pt x="0" y="163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162" r="0" b="-1162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3601700" y="8343900"/>
            <a:ext cx="3943350" cy="142875"/>
            <a:chOff x="0" y="0"/>
            <a:chExt cx="5257800" cy="1905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13601700" y="8343900"/>
            <a:ext cx="3825032" cy="142875"/>
            <a:chOff x="0" y="0"/>
            <a:chExt cx="5100042" cy="190500"/>
          </a:xfrm>
        </p:grpSpPr>
        <p:sp>
          <p:nvSpPr>
            <p:cNvPr name="Freeform 53" id="53" descr="preencoded.png"/>
            <p:cNvSpPr/>
            <p:nvPr/>
          </p:nvSpPr>
          <p:spPr>
            <a:xfrm flipH="false" flipV="false" rot="0">
              <a:off x="0" y="0"/>
              <a:ext cx="5100066" cy="190500"/>
            </a:xfrm>
            <a:custGeom>
              <a:avLst/>
              <a:gdLst/>
              <a:ahLst/>
              <a:cxnLst/>
              <a:rect r="r" b="b" t="t" l="l"/>
              <a:pathLst>
                <a:path h="190500" w="5100066">
                  <a:moveTo>
                    <a:pt x="0" y="0"/>
                  </a:moveTo>
                  <a:lnTo>
                    <a:pt x="5100066" y="0"/>
                  </a:lnTo>
                  <a:lnTo>
                    <a:pt x="510006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-134" r="0" b="-134"/>
              </a:stretch>
            </a:blipFill>
          </p:spPr>
        </p:sp>
      </p:grpSp>
      <p:sp>
        <p:nvSpPr>
          <p:cNvPr name="TextBox 54" id="54"/>
          <p:cNvSpPr txBox="true"/>
          <p:nvPr/>
        </p:nvSpPr>
        <p:spPr>
          <a:xfrm rot="0">
            <a:off x="571500" y="214312"/>
            <a:ext cx="339471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AI/ML Model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629025" y="214312"/>
            <a:ext cx="354901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00100" y="1104900"/>
            <a:ext cx="2002536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cybersecurity platform leverages machine learning to classify network traffic as benign or malicious.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28775" y="2295525"/>
            <a:ext cx="438912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Classifier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57250" y="3038475"/>
            <a:ext cx="77724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An ensemble learning method that operates multiple decision trees for improved accuracy.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00150" y="3895725"/>
            <a:ext cx="334327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4ADE80"/>
                </a:solidFill>
                <a:latin typeface="Open Sans"/>
                <a:ea typeface="Open Sans"/>
                <a:cs typeface="Open Sans"/>
                <a:sym typeface="Open Sans"/>
              </a:rPr>
              <a:t>Robust against overfitting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458450" y="2295525"/>
            <a:ext cx="344614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658350" y="3038475"/>
            <a:ext cx="77724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 statistical model that predicts traffic as benign or malicious based on learned patterns.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001250" y="3895725"/>
            <a:ext cx="35833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4ADE80"/>
                </a:solidFill>
                <a:latin typeface="Open Sans"/>
                <a:ea typeface="Open Sans"/>
                <a:cs typeface="Open Sans"/>
                <a:sym typeface="Open Sans"/>
              </a:rPr>
              <a:t>Fast training and prediction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28725" y="5133975"/>
            <a:ext cx="77724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Classification Task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57250" y="5724525"/>
            <a:ext cx="77724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Models classify network traffic as 'Benign' or 'Malicious' (e.g., 'DDoS', 'Keylogger').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029825" y="5133975"/>
            <a:ext cx="777240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Metrics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658350" y="5724525"/>
            <a:ext cx="93268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Accuracy: High classification precision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658350" y="6067425"/>
            <a:ext cx="93268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Precision: Reliable positive predictions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658350" y="6410325"/>
            <a:ext cx="93268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Recall: Comprehensive threat detection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658350" y="6753225"/>
            <a:ext cx="93268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755" indent="-162878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F1-Score: Balanced precision-recall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42950" y="7896225"/>
            <a:ext cx="39433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Accuracy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42950" y="8505825"/>
            <a:ext cx="394335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029200" y="7896225"/>
            <a:ext cx="39433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5029200" y="8505825"/>
            <a:ext cx="394335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315450" y="7896225"/>
            <a:ext cx="39433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Recall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315450" y="8505825"/>
            <a:ext cx="394335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601700" y="7896225"/>
            <a:ext cx="394335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F1-Score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3601700" y="8505825"/>
            <a:ext cx="394335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7 / 12</a:t>
            </a:r>
          </a:p>
        </p:txBody>
      </p:sp>
      <p:sp>
        <p:nvSpPr>
          <p:cNvPr name="TextBox 79" id="79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35" r="0" b="-73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714625" y="2286000"/>
            <a:ext cx="4286250" cy="1828800"/>
            <a:chOff x="0" y="0"/>
            <a:chExt cx="5715000" cy="2438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71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600575" y="2514600"/>
            <a:ext cx="514350" cy="571500"/>
            <a:chOff x="0" y="0"/>
            <a:chExt cx="685800" cy="762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85800" cy="762000"/>
            </a:xfrm>
            <a:custGeom>
              <a:avLst/>
              <a:gdLst/>
              <a:ahLst/>
              <a:cxnLst/>
              <a:rect r="r" b="b" t="t" l="l"/>
              <a:pathLst>
                <a:path h="762000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000875" y="2939813"/>
            <a:ext cx="4286250" cy="63974"/>
            <a:chOff x="0" y="0"/>
            <a:chExt cx="5105400" cy="762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105400" cy="76200"/>
            </a:xfrm>
            <a:custGeom>
              <a:avLst/>
              <a:gdLst/>
              <a:ahLst/>
              <a:cxnLst/>
              <a:rect r="r" b="b" t="t" l="l"/>
              <a:pathLst>
                <a:path h="76200" w="5105400">
                  <a:moveTo>
                    <a:pt x="0" y="0"/>
                  </a:moveTo>
                  <a:lnTo>
                    <a:pt x="5105400" y="0"/>
                  </a:lnTo>
                  <a:lnTo>
                    <a:pt x="51054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940673" y="3105466"/>
            <a:ext cx="337505" cy="337505"/>
            <a:chOff x="0" y="0"/>
            <a:chExt cx="3048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287125" y="2286000"/>
            <a:ext cx="4286250" cy="1828800"/>
            <a:chOff x="0" y="0"/>
            <a:chExt cx="5715000" cy="24384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7150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5715000">
                  <a:moveTo>
                    <a:pt x="0" y="0"/>
                  </a:moveTo>
                  <a:lnTo>
                    <a:pt x="5715000" y="0"/>
                  </a:lnTo>
                  <a:lnTo>
                    <a:pt x="5715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108782" y="2514600"/>
            <a:ext cx="642938" cy="571500"/>
            <a:chOff x="0" y="0"/>
            <a:chExt cx="857250" cy="762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857250" cy="762000"/>
            </a:xfrm>
            <a:custGeom>
              <a:avLst/>
              <a:gdLst/>
              <a:ahLst/>
              <a:cxnLst/>
              <a:rect r="r" b="b" t="t" l="l"/>
              <a:pathLst>
                <a:path h="762000" w="857250">
                  <a:moveTo>
                    <a:pt x="0" y="0"/>
                  </a:moveTo>
                  <a:lnTo>
                    <a:pt x="857250" y="0"/>
                  </a:lnTo>
                  <a:lnTo>
                    <a:pt x="85725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71500" y="4572000"/>
            <a:ext cx="8401050" cy="1771650"/>
            <a:chOff x="0" y="0"/>
            <a:chExt cx="11201400" cy="23622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1201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57250" y="4857750"/>
            <a:ext cx="771525" cy="800100"/>
            <a:chOff x="0" y="0"/>
            <a:chExt cx="1028700" cy="1066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0287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1028700">
                  <a:moveTo>
                    <a:pt x="0" y="0"/>
                  </a:moveTo>
                  <a:lnTo>
                    <a:pt x="1028700" y="0"/>
                  </a:lnTo>
                  <a:lnTo>
                    <a:pt x="10287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28700" y="5029200"/>
            <a:ext cx="428625" cy="457200"/>
            <a:chOff x="0" y="0"/>
            <a:chExt cx="57150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315450" y="4572000"/>
            <a:ext cx="8401050" cy="1771650"/>
            <a:chOff x="0" y="0"/>
            <a:chExt cx="11201400" cy="23622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1201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601200" y="4857750"/>
            <a:ext cx="685800" cy="800100"/>
            <a:chOff x="0" y="0"/>
            <a:chExt cx="914400" cy="10668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772650" y="5029200"/>
            <a:ext cx="342900" cy="457200"/>
            <a:chOff x="0" y="0"/>
            <a:chExt cx="4572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571500" y="6686550"/>
            <a:ext cx="8401050" cy="1771650"/>
            <a:chOff x="0" y="0"/>
            <a:chExt cx="11201400" cy="23622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1201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857250" y="6972300"/>
            <a:ext cx="685800" cy="800100"/>
            <a:chOff x="0" y="0"/>
            <a:chExt cx="914400" cy="1066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028700" y="7143750"/>
            <a:ext cx="342900" cy="457200"/>
            <a:chOff x="0" y="0"/>
            <a:chExt cx="457200" cy="6096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315450" y="6686550"/>
            <a:ext cx="8401050" cy="1771650"/>
            <a:chOff x="0" y="0"/>
            <a:chExt cx="11201400" cy="23622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11201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1201400">
                  <a:moveTo>
                    <a:pt x="0" y="0"/>
                  </a:moveTo>
                  <a:lnTo>
                    <a:pt x="11201400" y="0"/>
                  </a:lnTo>
                  <a:lnTo>
                    <a:pt x="11201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601200" y="6972300"/>
            <a:ext cx="685800" cy="800100"/>
            <a:chOff x="0" y="0"/>
            <a:chExt cx="914400" cy="10668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914400" cy="1066800"/>
            </a:xfrm>
            <a:custGeom>
              <a:avLst/>
              <a:gdLst/>
              <a:ahLst/>
              <a:cxnLst/>
              <a:rect r="r" b="b" t="t" l="l"/>
              <a:pathLst>
                <a:path h="106680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772650" y="7143750"/>
            <a:ext cx="342900" cy="457200"/>
            <a:chOff x="0" y="0"/>
            <a:chExt cx="457200" cy="6096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2286000" y="8801100"/>
            <a:ext cx="13716000" cy="1257300"/>
            <a:chOff x="0" y="0"/>
            <a:chExt cx="18288000" cy="167640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18288000" cy="1676400"/>
            </a:xfrm>
            <a:custGeom>
              <a:avLst/>
              <a:gdLst/>
              <a:ahLst/>
              <a:cxnLst/>
              <a:rect r="r" b="b" t="t" l="l"/>
              <a:pathLst>
                <a:path h="1676400" w="18288000">
                  <a:moveTo>
                    <a:pt x="0" y="0"/>
                  </a:moveTo>
                  <a:lnTo>
                    <a:pt x="18288000" y="0"/>
                  </a:lnTo>
                  <a:lnTo>
                    <a:pt x="18288000" y="1676400"/>
                  </a:lnTo>
                  <a:lnTo>
                    <a:pt x="0" y="167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4204412" y="9010650"/>
            <a:ext cx="342900" cy="457200"/>
            <a:chOff x="0" y="0"/>
            <a:chExt cx="285750" cy="3810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571500" y="214312"/>
            <a:ext cx="328679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Revolutionary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103370" y="214312"/>
            <a:ext cx="579501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 &amp; Impact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00100" y="1104900"/>
            <a:ext cx="16687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Our AI-powered platform transforms cybersecurity operations, enabling analysts to move from reactive defense to proactive threat hunting.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560320" y="3133725"/>
            <a:ext cx="459486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Security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560320" y="3562350"/>
            <a:ext cx="459486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Reactive, manual analysis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278178" y="3119438"/>
            <a:ext cx="2074545" cy="3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AI Transformation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32820" y="3133725"/>
            <a:ext cx="459486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02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Security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2820" y="3562350"/>
            <a:ext cx="459486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75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Proactive, intelligent defense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857375" y="4810125"/>
            <a:ext cx="819531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Democratizing Security Analysis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857375" y="5324475"/>
            <a:ext cx="68294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The AI and UI do the heavy lifting, enabling non-data scientists to find insights without complex queries.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515600" y="4810125"/>
            <a:ext cx="829818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Moving to Proactive Defense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515600" y="5324475"/>
            <a:ext cx="69151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Instead of just logging threats, our system predicts them, transforming security from reactive to proactive.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771650" y="6924675"/>
            <a:ext cx="665623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Security Platform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71650" y="7439025"/>
            <a:ext cx="69151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Single tool for monitoring, investigation, and training—no more switching between 5 different apps.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515600" y="6924675"/>
            <a:ext cx="691515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AI-Powered Insights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515600" y="7381875"/>
            <a:ext cx="6915150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D1D5DB"/>
                </a:solidFill>
                <a:latin typeface="Open Sans"/>
                <a:ea typeface="Open Sans"/>
                <a:cs typeface="Open Sans"/>
                <a:sym typeface="Open Sans"/>
              </a:rPr>
              <a:t>The 'Security Helper' chatbot provides immediate, simple explanations for complex threats. Analysts can ask 'What does this mean?' or 'How do I fix this?' to get scannable guidance.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917139" y="8991600"/>
            <a:ext cx="1265623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5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Impact:</a:t>
            </a: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Transforming raw security data into actionable intelligence,</a:t>
            </a:r>
          </a:p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empowering security teams to act proactively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8 / 12</a:t>
            </a:r>
          </a:p>
        </p:txBody>
      </p:sp>
      <p:sp>
        <p:nvSpPr>
          <p:cNvPr name="TextBox 64" id="64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395210" y="9144000"/>
            <a:ext cx="10287000" cy="742950"/>
            <a:chOff x="0" y="0"/>
            <a:chExt cx="13716000" cy="9906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13716000" cy="990600"/>
            </a:xfrm>
            <a:custGeom>
              <a:avLst/>
              <a:gdLst/>
              <a:ahLst/>
              <a:cxnLst/>
              <a:rect r="r" b="b" t="t" l="l"/>
              <a:pathLst>
                <a:path h="9906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971550"/>
            <a:chOff x="0" y="0"/>
            <a:chExt cx="24384000" cy="1295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5" r="0" b="-735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71500" y="1143000"/>
            <a:ext cx="8343900" cy="7772400"/>
            <a:chOff x="0" y="0"/>
            <a:chExt cx="11125200" cy="10363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125200" cy="10363200"/>
            </a:xfrm>
            <a:custGeom>
              <a:avLst/>
              <a:gdLst/>
              <a:ahLst/>
              <a:cxnLst/>
              <a:rect r="r" b="b" t="t" l="l"/>
              <a:pathLst>
                <a:path h="103632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10363200"/>
                  </a:lnTo>
                  <a:lnTo>
                    <a:pt x="0" y="1036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3" r="0" b="-183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34378" y="1371600"/>
            <a:ext cx="508635" cy="442291"/>
            <a:chOff x="0" y="0"/>
            <a:chExt cx="438150" cy="381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38150" cy="381000"/>
            </a:xfrm>
            <a:custGeom>
              <a:avLst/>
              <a:gdLst/>
              <a:ahLst/>
              <a:cxnLst/>
              <a:rect r="r" b="b" t="t" l="l"/>
              <a:pathLst>
                <a:path h="3810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65096" y="2238375"/>
            <a:ext cx="419100" cy="419100"/>
            <a:chOff x="0" y="0"/>
            <a:chExt cx="304800" cy="304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00100" y="8433705"/>
            <a:ext cx="7886700" cy="57150"/>
            <a:chOff x="0" y="0"/>
            <a:chExt cx="10515600" cy="762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515600" cy="76200"/>
            </a:xfrm>
            <a:custGeom>
              <a:avLst/>
              <a:gdLst/>
              <a:ahLst/>
              <a:cxnLst/>
              <a:rect r="r" b="b" t="t" l="l"/>
              <a:pathLst>
                <a:path h="76200" w="10515600">
                  <a:moveTo>
                    <a:pt x="0" y="0"/>
                  </a:moveTo>
                  <a:lnTo>
                    <a:pt x="10515600" y="0"/>
                  </a:lnTo>
                  <a:lnTo>
                    <a:pt x="105156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72600" y="1143000"/>
            <a:ext cx="8343900" cy="7772400"/>
            <a:chOff x="0" y="0"/>
            <a:chExt cx="11125200" cy="103632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1125200" cy="10363200"/>
            </a:xfrm>
            <a:custGeom>
              <a:avLst/>
              <a:gdLst/>
              <a:ahLst/>
              <a:cxnLst/>
              <a:rect r="r" b="b" t="t" l="l"/>
              <a:pathLst>
                <a:path h="10363200" w="11125200">
                  <a:moveTo>
                    <a:pt x="0" y="0"/>
                  </a:moveTo>
                  <a:lnTo>
                    <a:pt x="11125200" y="0"/>
                  </a:lnTo>
                  <a:lnTo>
                    <a:pt x="11125200" y="10363200"/>
                  </a:lnTo>
                  <a:lnTo>
                    <a:pt x="0" y="1036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3" r="0" b="-183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29762" y="1371600"/>
            <a:ext cx="428625" cy="342900"/>
            <a:chOff x="0" y="0"/>
            <a:chExt cx="476250" cy="381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19417" y="2847975"/>
            <a:ext cx="2552552" cy="800100"/>
            <a:chOff x="0" y="0"/>
            <a:chExt cx="3403402" cy="1066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403346" cy="1066800"/>
            </a:xfrm>
            <a:custGeom>
              <a:avLst/>
              <a:gdLst/>
              <a:ahLst/>
              <a:cxnLst/>
              <a:rect r="r" b="b" t="t" l="l"/>
              <a:pathLst>
                <a:path h="1066800" w="3403346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84" r="-1" b="-18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610775" y="2952750"/>
            <a:ext cx="404812" cy="323850"/>
            <a:chOff x="0" y="0"/>
            <a:chExt cx="381000" cy="304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381000" cy="304800"/>
            </a:xfrm>
            <a:custGeom>
              <a:avLst/>
              <a:gdLst/>
              <a:ahLst/>
              <a:cxnLst/>
              <a:rect r="r" b="b" t="t" l="l"/>
              <a:pathLst>
                <a:path h="3048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26181" y="9144000"/>
            <a:ext cx="10287000" cy="742950"/>
            <a:chOff x="0" y="0"/>
            <a:chExt cx="13716000" cy="9906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3716000" cy="990600"/>
            </a:xfrm>
            <a:custGeom>
              <a:avLst/>
              <a:gdLst/>
              <a:ahLst/>
              <a:cxnLst/>
              <a:rect r="r" b="b" t="t" l="l"/>
              <a:pathLst>
                <a:path h="9906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53666" y="9315450"/>
            <a:ext cx="240030" cy="308610"/>
            <a:chOff x="0" y="0"/>
            <a:chExt cx="266700" cy="3429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266700" cy="342900"/>
            </a:xfrm>
            <a:custGeom>
              <a:avLst/>
              <a:gdLst/>
              <a:ahLst/>
              <a:cxnLst/>
              <a:rect r="r" b="b" t="t" l="l"/>
              <a:pathLst>
                <a:path h="342900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342900"/>
                  </a:lnTo>
                  <a:lnTo>
                    <a:pt x="0" y="342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19417" y="6305550"/>
            <a:ext cx="2552552" cy="800100"/>
            <a:chOff x="0" y="0"/>
            <a:chExt cx="3403402" cy="10668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403346" cy="1066800"/>
            </a:xfrm>
            <a:custGeom>
              <a:avLst/>
              <a:gdLst/>
              <a:ahLst/>
              <a:cxnLst/>
              <a:rect r="r" b="b" t="t" l="l"/>
              <a:pathLst>
                <a:path h="1066800" w="3403346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84" r="-1" b="-184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0687050" y="6357738"/>
            <a:ext cx="338337" cy="338337"/>
            <a:chOff x="0" y="0"/>
            <a:chExt cx="304800" cy="3048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619417" y="4591050"/>
            <a:ext cx="2552552" cy="800100"/>
            <a:chOff x="0" y="0"/>
            <a:chExt cx="3403402" cy="10668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3403346" cy="1066800"/>
            </a:xfrm>
            <a:custGeom>
              <a:avLst/>
              <a:gdLst/>
              <a:ahLst/>
              <a:cxnLst/>
              <a:rect r="r" b="b" t="t" l="l"/>
              <a:pathLst>
                <a:path h="1066800" w="3403346">
                  <a:moveTo>
                    <a:pt x="0" y="0"/>
                  </a:moveTo>
                  <a:lnTo>
                    <a:pt x="3403346" y="0"/>
                  </a:lnTo>
                  <a:lnTo>
                    <a:pt x="3403346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84" r="-1" b="-184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0667726" y="4671813"/>
            <a:ext cx="338337" cy="338337"/>
            <a:chOff x="0" y="0"/>
            <a:chExt cx="304800" cy="3048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529762" y="6791325"/>
            <a:ext cx="278901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Real-time Insights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2310509" y="2058835"/>
            <a:ext cx="5285983" cy="6607479"/>
          </a:xfrm>
          <a:custGeom>
            <a:avLst/>
            <a:gdLst/>
            <a:ahLst/>
            <a:cxnLst/>
            <a:rect r="r" b="b" t="t" l="l"/>
            <a:pathLst>
              <a:path h="6607479" w="5285983">
                <a:moveTo>
                  <a:pt x="0" y="0"/>
                </a:moveTo>
                <a:lnTo>
                  <a:pt x="5285983" y="0"/>
                </a:lnTo>
                <a:lnTo>
                  <a:pt x="5285983" y="6607480"/>
                </a:lnTo>
                <a:lnTo>
                  <a:pt x="0" y="6607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71500" y="214312"/>
            <a:ext cx="38933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Montserrat Bold"/>
                <a:ea typeface="Montserrat Bold"/>
                <a:cs typeface="Montserrat Bold"/>
                <a:sym typeface="Montserrat Bold"/>
              </a:rPr>
              <a:t>Project in Action: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86300" y="214312"/>
            <a:ext cx="6000750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33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Dashboard Demo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8262" y="1373671"/>
            <a:ext cx="744378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Cyber Threat Dashboard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537541" y="3462537"/>
            <a:ext cx="3615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00100" y="8523440"/>
            <a:ext cx="788670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9CA3AF"/>
                </a:solidFill>
                <a:latin typeface="Open Sans"/>
                <a:ea typeface="Open Sans"/>
                <a:cs typeface="Open Sans"/>
                <a:sym typeface="Open Sans"/>
              </a:rPr>
              <a:t>Real-time monitoring active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15550" y="1323975"/>
            <a:ext cx="718661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ecurity Helper" Chat Picture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42523" y="3322320"/>
            <a:ext cx="278874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Natural Language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7936" y="9248775"/>
            <a:ext cx="16778556" cy="35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Benefit:</a:t>
            </a: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Real-time analysis provides a simple, color-coded threat level, a 'Risk Over Time' forecast, and an AI-powered helper to explain it all.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473612" y="9796463"/>
            <a:ext cx="70294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6B7280"/>
                </a:solidFill>
                <a:latin typeface="Open Sans"/>
                <a:ea typeface="Open Sans"/>
                <a:cs typeface="Open Sans"/>
                <a:sym typeface="Open Sans"/>
              </a:rPr>
              <a:t>9 / 12</a:t>
            </a:r>
          </a:p>
        </p:txBody>
      </p:sp>
      <p:sp>
        <p:nvSpPr>
          <p:cNvPr name="TextBox 47" id="47"/>
          <p:cNvSpPr txBox="true"/>
          <p:nvPr/>
        </p:nvSpPr>
        <p:spPr>
          <a:xfrm rot="5400000">
            <a:off x="-1724183" y="5598161"/>
            <a:ext cx="3805238" cy="23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FFFFFF">
                    <a:alpha val="24706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@Prathamzodape.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61713" y="5076825"/>
            <a:ext cx="278901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Synthesis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23988" y="2114550"/>
            <a:ext cx="744378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</a:t>
            </a:r>
            <a:r>
              <a:rPr lang="en-US" sz="225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Score by Category</a:t>
            </a: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well protected you are in each area (0-100)</a:t>
            </a:r>
          </a:p>
          <a:p>
            <a:pPr algn="l">
              <a:lnSpc>
                <a:spcPts val="3149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452562" y="3313489"/>
            <a:ext cx="744378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Encryption &amp; Privacy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-2923092" y="5464977"/>
            <a:ext cx="7823574" cy="65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1"/>
              </a:lnSpc>
              <a:spcBef>
                <a:spcPct val="0"/>
              </a:spcBef>
            </a:pPr>
            <a:r>
              <a:rPr lang="en-US" sz="36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💾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-2883087" y="3083008"/>
            <a:ext cx="7823574" cy="65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1"/>
              </a:lnSpc>
              <a:spcBef>
                <a:spcPct val="0"/>
              </a:spcBef>
            </a:pPr>
            <a:r>
              <a:rPr lang="en-US" sz="36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-2883087" y="6681787"/>
            <a:ext cx="7823574" cy="65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1"/>
              </a:lnSpc>
              <a:spcBef>
                <a:spcPct val="0"/>
              </a:spcBef>
            </a:pPr>
            <a:r>
              <a:rPr lang="en-US" sz="36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🌐</a:t>
            </a:r>
          </a:p>
        </p:txBody>
      </p: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1452562" y="3852946"/>
            <a:ext cx="3943350" cy="142875"/>
            <a:chOff x="0" y="0"/>
            <a:chExt cx="5257800" cy="190500"/>
          </a:xfrm>
        </p:grpSpPr>
        <p:sp>
          <p:nvSpPr>
            <p:cNvPr name="Freeform 55" id="55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1491408" y="3867614"/>
            <a:ext cx="2782936" cy="142578"/>
            <a:chOff x="0" y="0"/>
            <a:chExt cx="3718322" cy="190500"/>
          </a:xfrm>
        </p:grpSpPr>
        <p:sp>
          <p:nvSpPr>
            <p:cNvPr name="Freeform 57" id="57" descr="preencoded.png"/>
            <p:cNvSpPr/>
            <p:nvPr/>
          </p:nvSpPr>
          <p:spPr>
            <a:xfrm flipH="false" flipV="false" rot="0">
              <a:off x="0" y="0"/>
              <a:ext cx="3718306" cy="190500"/>
            </a:xfrm>
            <a:custGeom>
              <a:avLst/>
              <a:gdLst/>
              <a:ahLst/>
              <a:cxnLst/>
              <a:rect r="r" b="b" t="t" l="l"/>
              <a:pathLst>
                <a:path h="190500" w="3718306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48" r="0" b="-48"/>
              </a:stretch>
            </a:blip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800100" y="4437607"/>
            <a:ext cx="526089" cy="589220"/>
            <a:chOff x="0" y="0"/>
            <a:chExt cx="476250" cy="533400"/>
          </a:xfrm>
        </p:grpSpPr>
        <p:sp>
          <p:nvSpPr>
            <p:cNvPr name="Freeform 59" id="59" descr="preencoded.png"/>
            <p:cNvSpPr/>
            <p:nvPr/>
          </p:nvSpPr>
          <p:spPr>
            <a:xfrm flipH="false" flipV="false" rot="0">
              <a:off x="0" y="0"/>
              <a:ext cx="476250" cy="533400"/>
            </a:xfrm>
            <a:custGeom>
              <a:avLst/>
              <a:gdLst/>
              <a:ahLst/>
              <a:cxnLst/>
              <a:rect r="r" b="b" t="t" l="l"/>
              <a:pathLst>
                <a:path h="5334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452562" y="4457866"/>
            <a:ext cx="744378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ogin &amp; Authentication</a:t>
            </a:r>
          </a:p>
        </p:txBody>
      </p:sp>
      <p:grpSp>
        <p:nvGrpSpPr>
          <p:cNvPr name="Group 61" id="61"/>
          <p:cNvGrpSpPr>
            <a:grpSpLocks noChangeAspect="true"/>
          </p:cNvGrpSpPr>
          <p:nvPr/>
        </p:nvGrpSpPr>
        <p:grpSpPr>
          <a:xfrm rot="0">
            <a:off x="1452562" y="4979202"/>
            <a:ext cx="3943350" cy="142875"/>
            <a:chOff x="0" y="0"/>
            <a:chExt cx="5257800" cy="190500"/>
          </a:xfrm>
        </p:grpSpPr>
        <p:sp>
          <p:nvSpPr>
            <p:cNvPr name="Freeform 62" id="62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481883" y="4957911"/>
            <a:ext cx="2782936" cy="142578"/>
            <a:chOff x="0" y="0"/>
            <a:chExt cx="3718322" cy="190500"/>
          </a:xfrm>
        </p:grpSpPr>
        <p:sp>
          <p:nvSpPr>
            <p:cNvPr name="Freeform 64" id="64" descr="preencoded.png"/>
            <p:cNvSpPr/>
            <p:nvPr/>
          </p:nvSpPr>
          <p:spPr>
            <a:xfrm flipH="false" flipV="false" rot="0">
              <a:off x="0" y="0"/>
              <a:ext cx="3718306" cy="190500"/>
            </a:xfrm>
            <a:custGeom>
              <a:avLst/>
              <a:gdLst/>
              <a:ahLst/>
              <a:cxnLst/>
              <a:rect r="r" b="b" t="t" l="l"/>
              <a:pathLst>
                <a:path h="190500" w="3718306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48" r="0" b="-48"/>
              </a:stretch>
            </a:blipFill>
          </p:spPr>
        </p:sp>
      </p:grpSp>
      <p:sp>
        <p:nvSpPr>
          <p:cNvPr name="TextBox 65" id="65"/>
          <p:cNvSpPr txBox="true"/>
          <p:nvPr/>
        </p:nvSpPr>
        <p:spPr>
          <a:xfrm rot="0">
            <a:off x="1452562" y="5569752"/>
            <a:ext cx="744378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</a:t>
            </a: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otection</a:t>
            </a:r>
          </a:p>
        </p:txBody>
      </p:sp>
      <p:grpSp>
        <p:nvGrpSpPr>
          <p:cNvPr name="Group 66" id="66"/>
          <p:cNvGrpSpPr>
            <a:grpSpLocks noChangeAspect="true"/>
          </p:cNvGrpSpPr>
          <p:nvPr/>
        </p:nvGrpSpPr>
        <p:grpSpPr>
          <a:xfrm rot="0">
            <a:off x="1433512" y="7326948"/>
            <a:ext cx="4064719" cy="147272"/>
            <a:chOff x="0" y="0"/>
            <a:chExt cx="5257800" cy="190500"/>
          </a:xfrm>
        </p:grpSpPr>
        <p:sp>
          <p:nvSpPr>
            <p:cNvPr name="Freeform 67" id="67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68" id="68"/>
          <p:cNvGrpSpPr>
            <a:grpSpLocks noChangeAspect="true"/>
          </p:cNvGrpSpPr>
          <p:nvPr/>
        </p:nvGrpSpPr>
        <p:grpSpPr>
          <a:xfrm rot="0">
            <a:off x="1452562" y="6053138"/>
            <a:ext cx="3943350" cy="142875"/>
            <a:chOff x="0" y="0"/>
            <a:chExt cx="5257800" cy="190500"/>
          </a:xfrm>
        </p:grpSpPr>
        <p:sp>
          <p:nvSpPr>
            <p:cNvPr name="Freeform 69" id="69" descr="preencoded.png"/>
            <p:cNvSpPr/>
            <p:nvPr/>
          </p:nvSpPr>
          <p:spPr>
            <a:xfrm flipH="false" flipV="false" rot="0">
              <a:off x="0" y="0"/>
              <a:ext cx="5257800" cy="190500"/>
            </a:xfrm>
            <a:custGeom>
              <a:avLst/>
              <a:gdLst/>
              <a:ahLst/>
              <a:cxnLst/>
              <a:rect r="r" b="b" t="t" l="l"/>
              <a:pathLst>
                <a:path h="1905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423988" y="7331642"/>
            <a:ext cx="2782936" cy="142578"/>
            <a:chOff x="0" y="0"/>
            <a:chExt cx="3718322" cy="190500"/>
          </a:xfrm>
        </p:grpSpPr>
        <p:sp>
          <p:nvSpPr>
            <p:cNvPr name="Freeform 71" id="71" descr="preencoded.png"/>
            <p:cNvSpPr/>
            <p:nvPr/>
          </p:nvSpPr>
          <p:spPr>
            <a:xfrm flipH="false" flipV="false" rot="0">
              <a:off x="0" y="0"/>
              <a:ext cx="3718306" cy="190500"/>
            </a:xfrm>
            <a:custGeom>
              <a:avLst/>
              <a:gdLst/>
              <a:ahLst/>
              <a:cxnLst/>
              <a:rect r="r" b="b" t="t" l="l"/>
              <a:pathLst>
                <a:path h="190500" w="3718306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48" r="0" b="-48"/>
              </a:stretch>
            </a:blipFill>
          </p:spPr>
        </p:sp>
      </p:grp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1491408" y="6053138"/>
            <a:ext cx="2782936" cy="142578"/>
            <a:chOff x="0" y="0"/>
            <a:chExt cx="3718322" cy="190500"/>
          </a:xfrm>
        </p:grpSpPr>
        <p:sp>
          <p:nvSpPr>
            <p:cNvPr name="Freeform 73" id="73" descr="preencoded.png"/>
            <p:cNvSpPr/>
            <p:nvPr/>
          </p:nvSpPr>
          <p:spPr>
            <a:xfrm flipH="false" flipV="false" rot="0">
              <a:off x="0" y="0"/>
              <a:ext cx="3718306" cy="190500"/>
            </a:xfrm>
            <a:custGeom>
              <a:avLst/>
              <a:gdLst/>
              <a:ahLst/>
              <a:cxnLst/>
              <a:rect r="r" b="b" t="t" l="l"/>
              <a:pathLst>
                <a:path h="190500" w="3718306">
                  <a:moveTo>
                    <a:pt x="0" y="0"/>
                  </a:moveTo>
                  <a:lnTo>
                    <a:pt x="3718306" y="0"/>
                  </a:lnTo>
                  <a:lnTo>
                    <a:pt x="3718306" y="190500"/>
                  </a:lnTo>
                  <a:lnTo>
                    <a:pt x="0" y="19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48" r="0" b="-48"/>
              </a:stretch>
            </a:blipFill>
          </p:spPr>
        </p:sp>
      </p:grpSp>
      <p:sp>
        <p:nvSpPr>
          <p:cNvPr name="TextBox 74" id="74"/>
          <p:cNvSpPr txBox="true"/>
          <p:nvPr/>
        </p:nvSpPr>
        <p:spPr>
          <a:xfrm rot="0">
            <a:off x="1452562" y="6824663"/>
            <a:ext cx="7443788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Network Security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7965773" y="3495473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837323" y="3495473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027751" y="4631138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6802293" y="4631138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036567" y="7939798"/>
            <a:ext cx="65904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b="true" sz="28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126018" y="7939798"/>
            <a:ext cx="65904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b="true" sz="28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027751" y="5751713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837323" y="5743023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65773" y="6921518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100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6827019" y="6921518"/>
            <a:ext cx="659049" cy="4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b="true" sz="2942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6684535" y="7906861"/>
            <a:ext cx="3615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b="true" sz="32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7537541" y="5748338"/>
            <a:ext cx="3615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537541" y="4609898"/>
            <a:ext cx="3615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537541" y="6888581"/>
            <a:ext cx="3615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b="true" sz="3375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Open Sans Bold"/>
                <a:ea typeface="Open Sans Bold"/>
                <a:cs typeface="Open Sans Bold"/>
                <a:sym typeface="Open Sans Bold"/>
              </a:rPr>
              <a:t>/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2179132" y="7921895"/>
            <a:ext cx="3481024" cy="3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Overall Security Score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DAG4zAFSZvI</dc:identifier>
  <dcterms:modified xsi:type="dcterms:W3CDTF">2011-08-01T06:04:30Z</dcterms:modified>
  <cp:revision>1</cp:revision>
  <dc:title>AI-BasedCyber Security Threats Prediction Platform [ GROUP - 1 PZ]</dc:title>
</cp:coreProperties>
</file>